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7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Lst>
  <p:sldSz cx="12192000" cy="6858000"/>
  <p:notesSz cx="6858000" cy="9144000"/>
  <p:embeddedFontLst>
    <p:embeddedFont>
      <p:font typeface="Lato" panose="020F0502020204030203" pitchFamily="34" charset="0"/>
      <p:regular r:id="rId71"/>
      <p:bold r:id="rId72"/>
      <p:italic r:id="rId73"/>
      <p:boldItalic r:id="rId74"/>
    </p:embeddedFont>
    <p:embeddedFont>
      <p:font typeface="Ubuntu" panose="020B0504030602030204" pitchFamily="34" charset="0"/>
      <p:regular r:id="rId75"/>
      <p:bold r:id="rId76"/>
      <p:italic r:id="rId77"/>
      <p:boldItalic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4607454-4D4F-467D-BBA7-2A77409627BA}">
  <a:tblStyle styleId="{74607454-4D4F-467D-BBA7-2A77409627BA}"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FF3E9"/>
          </a:solidFill>
        </a:fill>
      </a:tcStyle>
    </a:wholeTbl>
    <a:band1H>
      <a:tcTxStyle/>
      <a:tcStyle>
        <a:tcBdr/>
        <a:fill>
          <a:solidFill>
            <a:srgbClr val="DEE7D0"/>
          </a:solidFill>
        </a:fill>
      </a:tcStyle>
    </a:band1H>
    <a:band2H>
      <a:tcTxStyle/>
      <a:tcStyle>
        <a:tcBdr/>
      </a:tcStyle>
    </a:band2H>
    <a:band1V>
      <a:tcTxStyle/>
      <a:tcStyle>
        <a:tcBdr/>
        <a:fill>
          <a:solidFill>
            <a:srgbClr val="DEE7D0"/>
          </a:solidFill>
        </a:fill>
      </a:tcStyle>
    </a:band1V>
    <a:band2V>
      <a:tcTxStyle/>
      <a:tcStyle>
        <a:tcBdr/>
      </a:tcStyle>
    </a:band2V>
    <a:lastCol>
      <a:tcTxStyle b="on" i="off">
        <a:font>
          <a:latin typeface="Calibri"/>
          <a:ea typeface="Calibri"/>
          <a:cs typeface="Calibri"/>
        </a:font>
        <a:schemeClr val="lt1"/>
      </a:tcTxStyle>
      <a:tcStyle>
        <a:tcBdr/>
        <a:fill>
          <a:solidFill>
            <a:schemeClr val="accent3"/>
          </a:solidFill>
        </a:fill>
      </a:tcStyle>
    </a:lastCol>
    <a:firstCol>
      <a:tcTxStyle b="on" i="off">
        <a:font>
          <a:latin typeface="Calibri"/>
          <a:ea typeface="Calibri"/>
          <a:cs typeface="Calibri"/>
        </a:font>
        <a:schemeClr val="lt1"/>
      </a:tcTxStyle>
      <a:tcStyle>
        <a:tcBdr/>
        <a:fill>
          <a:solidFill>
            <a:schemeClr val="accent3"/>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3"/>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3"/>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24"/>
  </p:normalViewPr>
  <p:slideViewPr>
    <p:cSldViewPr snapToGrid="0">
      <p:cViewPr varScale="1">
        <p:scale>
          <a:sx n="92" d="100"/>
          <a:sy n="92" d="100"/>
        </p:scale>
        <p:origin x="1224" y="4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4.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 name="Google Shape;28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5" name="Google Shape;295;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 name="Google Shape;305;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 name="Google Shape;306;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8" name="Google Shape;318;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 name="Google Shape;333;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4" name="Google Shape;334;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0" name="Google Shape;350;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1" name="Google Shape;351;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0" name="Google Shape;370;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1" name="Google Shape;391;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3" name="Google Shape;413;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4" name="Google Shape;414;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7" name="Google Shape;437;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8" name="Google Shape;438;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2" name="Google Shape;46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0" name="Google Shape;470;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1" name="Google Shape;471;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0" name="Google Shape;480;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8" name="Google Shape;498;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9" name="Google Shape;499;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8" name="Google Shape;508;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9" name="Google Shape;509;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8" name="Google Shape;518;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9" name="Google Shape;519;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1" name="Google Shape;531;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2" name="Google Shape;532;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8" name="Google Shape;548;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9" name="Google Shape;549;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2" name="Google Shape;562;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3" name="Google Shape;563;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9" name="Google Shape;579;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0" name="Google Shape;580;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1" name="Google Shape;591;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2" name="Google Shape;592;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9" name="Google Shape;609;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7" name="Google Shape;617;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8" name="Google Shape;618;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7" name="Google Shape;627;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8" name="Google Shape;628;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9" name="Google Shape;639;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0" name="Google Shape;640;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8" name="Google Shape;648;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9" name="Google Shape;649;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9" name="Google Shape;659;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0" name="Google Shape;660;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9" name="Google Shape;669;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0" name="Google Shape;670;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6" name="Google Shape;686;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7" name="Google Shape;687;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4" name="Google Shape;704;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5" name="Google Shape;705;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2" name="Google Shape;722;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3" name="Google Shape;723;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0" name="Google Shape;740;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1" name="Google Shape;741;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2" name="Google Shape;752;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3" name="Google Shape;753;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5" name="Google Shape;765;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6" name="Google Shape;766;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5" name="Google Shape;775;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6" name="Google Shape;776;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8" name="Google Shape;788;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9" name="Google Shape;789;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8" name="Google Shape;798;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6" name="Google Shape;806;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7" name="Google Shape;807;p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5" name="Google Shape;815;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6" name="Google Shape;816;p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4" name="Google Shape;824;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5" name="Google Shape;825;p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3" name="Google Shape;833;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4" name="Google Shape;834;p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2" name="Google Shape;842;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3" name="Google Shape;843;p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1" name="Google Shape;851;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2" name="Google Shape;852;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1" name="Google Shape;861;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9" name="Google Shape;869;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0" name="Google Shape;870;p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0" name="Google Shape;880;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1" name="Google Shape;881;p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0" name="Google Shape;890;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1" name="Google Shape;891;p6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6" name="Google Shape;906;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7" name="Google Shape;907;p6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61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7" name="Google Shape;917;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8" name="Google Shape;918;p6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62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6" name="Google Shape;926;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7" name="Google Shape;927;p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63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5" name="Google Shape;935;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6" name="Google Shape;936;p6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64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4" name="Google Shape;944;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5" name="Google Shape;945;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65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3" name="Google Shape;953;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4" name="Google Shape;954;p6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66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2" name="Google Shape;962;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3" name="Google Shape;963;p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67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p6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71" name="Google Shape;971;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1539346" y="-167746"/>
            <a:ext cx="3017309" cy="54864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3154892" y="1447800"/>
            <a:ext cx="3901017" cy="13716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360892" y="127000"/>
            <a:ext cx="3901017" cy="40132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3"/>
          <p:cNvSpPr txBox="1">
            <a:spLocks noGrp="1"/>
          </p:cNvSpPr>
          <p:nvPr>
            <p:ph type="ctrTitle"/>
          </p:nvPr>
        </p:nvSpPr>
        <p:spPr>
          <a:xfrm>
            <a:off x="457200" y="1420283"/>
            <a:ext cx="5181600" cy="980017"/>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subTitle" idx="1"/>
          </p:nvPr>
        </p:nvSpPr>
        <p:spPr>
          <a:xfrm>
            <a:off x="914400" y="2590800"/>
            <a:ext cx="4267200" cy="1168400"/>
          </a:xfrm>
          <a:prstGeom prst="rect">
            <a:avLst/>
          </a:prstGeom>
          <a:noFill/>
          <a:ln>
            <a:noFill/>
          </a:ln>
        </p:spPr>
        <p:txBody>
          <a:bodyPr spcFirstLastPara="1" wrap="square" lIns="91425" tIns="45700" rIns="91425" bIns="45700" anchor="t" anchorCtr="0">
            <a:normAutofit/>
          </a:bodyPr>
          <a:lstStyle>
            <a:lvl1pPr lvl="0" algn="ctr">
              <a:spcBef>
                <a:spcPts val="427"/>
              </a:spcBef>
              <a:spcAft>
                <a:spcPts val="0"/>
              </a:spcAft>
              <a:buClr>
                <a:srgbClr val="888888"/>
              </a:buClr>
              <a:buSzPts val="2133"/>
              <a:buNone/>
              <a:defRPr>
                <a:solidFill>
                  <a:srgbClr val="888888"/>
                </a:solidFill>
              </a:defRPr>
            </a:lvl1pPr>
            <a:lvl2pPr lvl="1" algn="ctr">
              <a:spcBef>
                <a:spcPts val="373"/>
              </a:spcBef>
              <a:spcAft>
                <a:spcPts val="0"/>
              </a:spcAft>
              <a:buClr>
                <a:srgbClr val="888888"/>
              </a:buClr>
              <a:buSzPts val="1867"/>
              <a:buNone/>
              <a:defRPr>
                <a:solidFill>
                  <a:srgbClr val="888888"/>
                </a:solidFill>
              </a:defRPr>
            </a:lvl2pPr>
            <a:lvl3pPr lvl="2" algn="ctr">
              <a:spcBef>
                <a:spcPts val="320"/>
              </a:spcBef>
              <a:spcAft>
                <a:spcPts val="0"/>
              </a:spcAft>
              <a:buClr>
                <a:srgbClr val="888888"/>
              </a:buClr>
              <a:buSzPts val="1600"/>
              <a:buNone/>
              <a:defRPr>
                <a:solidFill>
                  <a:srgbClr val="888888"/>
                </a:solidFill>
              </a:defRPr>
            </a:lvl3pPr>
            <a:lvl4pPr lvl="3" algn="ctr">
              <a:spcBef>
                <a:spcPts val="267"/>
              </a:spcBef>
              <a:spcAft>
                <a:spcPts val="0"/>
              </a:spcAft>
              <a:buClr>
                <a:srgbClr val="888888"/>
              </a:buClr>
              <a:buSzPts val="1333"/>
              <a:buNone/>
              <a:defRPr>
                <a:solidFill>
                  <a:srgbClr val="888888"/>
                </a:solidFill>
              </a:defRPr>
            </a:lvl4pPr>
            <a:lvl5pPr lvl="4" algn="ctr">
              <a:spcBef>
                <a:spcPts val="267"/>
              </a:spcBef>
              <a:spcAft>
                <a:spcPts val="0"/>
              </a:spcAft>
              <a:buClr>
                <a:srgbClr val="888888"/>
              </a:buClr>
              <a:buSzPts val="1333"/>
              <a:buNone/>
              <a:defRPr>
                <a:solidFill>
                  <a:srgbClr val="888888"/>
                </a:solidFill>
              </a:defRPr>
            </a:lvl5pPr>
            <a:lvl6pPr lvl="5" algn="ctr">
              <a:spcBef>
                <a:spcPts val="267"/>
              </a:spcBef>
              <a:spcAft>
                <a:spcPts val="0"/>
              </a:spcAft>
              <a:buClr>
                <a:srgbClr val="888888"/>
              </a:buClr>
              <a:buSzPts val="1333"/>
              <a:buNone/>
              <a:defRPr>
                <a:solidFill>
                  <a:srgbClr val="888888"/>
                </a:solidFill>
              </a:defRPr>
            </a:lvl6pPr>
            <a:lvl7pPr lvl="6" algn="ctr">
              <a:spcBef>
                <a:spcPts val="267"/>
              </a:spcBef>
              <a:spcAft>
                <a:spcPts val="0"/>
              </a:spcAft>
              <a:buClr>
                <a:srgbClr val="888888"/>
              </a:buClr>
              <a:buSzPts val="1333"/>
              <a:buNone/>
              <a:defRPr>
                <a:solidFill>
                  <a:srgbClr val="888888"/>
                </a:solidFill>
              </a:defRPr>
            </a:lvl7pPr>
            <a:lvl8pPr lvl="7" algn="ctr">
              <a:spcBef>
                <a:spcPts val="267"/>
              </a:spcBef>
              <a:spcAft>
                <a:spcPts val="0"/>
              </a:spcAft>
              <a:buClr>
                <a:srgbClr val="888888"/>
              </a:buClr>
              <a:buSzPts val="1333"/>
              <a:buNone/>
              <a:defRPr>
                <a:solidFill>
                  <a:srgbClr val="888888"/>
                </a:solidFill>
              </a:defRPr>
            </a:lvl8pPr>
            <a:lvl9pPr lvl="8" algn="ctr">
              <a:spcBef>
                <a:spcPts val="267"/>
              </a:spcBef>
              <a:spcAft>
                <a:spcPts val="0"/>
              </a:spcAft>
              <a:buClr>
                <a:srgbClr val="888888"/>
              </a:buClr>
              <a:buSzPts val="1333"/>
              <a:buNone/>
              <a:defRPr>
                <a:solidFill>
                  <a:srgbClr val="888888"/>
                </a:solidFill>
              </a:defRPr>
            </a:lvl9pPr>
          </a:lstStyle>
          <a:p>
            <a:endParaRPr/>
          </a:p>
        </p:txBody>
      </p:sp>
      <p:sp>
        <p:nvSpPr>
          <p:cNvPr id="22" name="Google Shape;22;p3"/>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304800" y="1066800"/>
            <a:ext cx="5486400" cy="3017309"/>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 name="Google Shape;28;p4"/>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481542" y="2937934"/>
            <a:ext cx="5181600" cy="90805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2667"/>
              <a:buFont typeface="Calibri"/>
              <a:buNone/>
              <a:defRPr sz="2667"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481542" y="1937809"/>
            <a:ext cx="5181600" cy="1000125"/>
          </a:xfrm>
          <a:prstGeom prst="rect">
            <a:avLst/>
          </a:prstGeom>
          <a:noFill/>
          <a:ln>
            <a:noFill/>
          </a:ln>
        </p:spPr>
        <p:txBody>
          <a:bodyPr spcFirstLastPara="1" wrap="square" lIns="91425" tIns="45700" rIns="91425" bIns="45700" anchor="b" anchorCtr="0">
            <a:normAutofit/>
          </a:bodyPr>
          <a:lstStyle>
            <a:lvl1pPr marL="457200" lvl="0" indent="-228600" algn="l">
              <a:spcBef>
                <a:spcPts val="267"/>
              </a:spcBef>
              <a:spcAft>
                <a:spcPts val="0"/>
              </a:spcAft>
              <a:buClr>
                <a:srgbClr val="888888"/>
              </a:buClr>
              <a:buSzPts val="1333"/>
              <a:buNone/>
              <a:defRPr sz="1333">
                <a:solidFill>
                  <a:srgbClr val="888888"/>
                </a:solidFill>
              </a:defRPr>
            </a:lvl1pPr>
            <a:lvl2pPr marL="914400" lvl="1" indent="-228600" algn="l">
              <a:spcBef>
                <a:spcPts val="240"/>
              </a:spcBef>
              <a:spcAft>
                <a:spcPts val="0"/>
              </a:spcAft>
              <a:buClr>
                <a:srgbClr val="888888"/>
              </a:buClr>
              <a:buSzPts val="1200"/>
              <a:buNone/>
              <a:defRPr sz="1200">
                <a:solidFill>
                  <a:srgbClr val="888888"/>
                </a:solidFill>
              </a:defRPr>
            </a:lvl2pPr>
            <a:lvl3pPr marL="1371600" lvl="2" indent="-228600" algn="l">
              <a:spcBef>
                <a:spcPts val="213"/>
              </a:spcBef>
              <a:spcAft>
                <a:spcPts val="0"/>
              </a:spcAft>
              <a:buClr>
                <a:srgbClr val="888888"/>
              </a:buClr>
              <a:buSzPts val="1067"/>
              <a:buNone/>
              <a:defRPr sz="1067">
                <a:solidFill>
                  <a:srgbClr val="888888"/>
                </a:solidFill>
              </a:defRPr>
            </a:lvl3pPr>
            <a:lvl4pPr marL="1828800" lvl="3" indent="-228600" algn="l">
              <a:spcBef>
                <a:spcPts val="187"/>
              </a:spcBef>
              <a:spcAft>
                <a:spcPts val="0"/>
              </a:spcAft>
              <a:buClr>
                <a:srgbClr val="888888"/>
              </a:buClr>
              <a:buSzPts val="933"/>
              <a:buNone/>
              <a:defRPr sz="933">
                <a:solidFill>
                  <a:srgbClr val="888888"/>
                </a:solidFill>
              </a:defRPr>
            </a:lvl4pPr>
            <a:lvl5pPr marL="2286000" lvl="4" indent="-228600" algn="l">
              <a:spcBef>
                <a:spcPts val="187"/>
              </a:spcBef>
              <a:spcAft>
                <a:spcPts val="0"/>
              </a:spcAft>
              <a:buClr>
                <a:srgbClr val="888888"/>
              </a:buClr>
              <a:buSzPts val="933"/>
              <a:buNone/>
              <a:defRPr sz="933">
                <a:solidFill>
                  <a:srgbClr val="888888"/>
                </a:solidFill>
              </a:defRPr>
            </a:lvl5pPr>
            <a:lvl6pPr marL="2743200" lvl="5" indent="-228600" algn="l">
              <a:spcBef>
                <a:spcPts val="187"/>
              </a:spcBef>
              <a:spcAft>
                <a:spcPts val="0"/>
              </a:spcAft>
              <a:buClr>
                <a:srgbClr val="888888"/>
              </a:buClr>
              <a:buSzPts val="933"/>
              <a:buNone/>
              <a:defRPr sz="933">
                <a:solidFill>
                  <a:srgbClr val="888888"/>
                </a:solidFill>
              </a:defRPr>
            </a:lvl6pPr>
            <a:lvl7pPr marL="3200400" lvl="6" indent="-228600" algn="l">
              <a:spcBef>
                <a:spcPts val="187"/>
              </a:spcBef>
              <a:spcAft>
                <a:spcPts val="0"/>
              </a:spcAft>
              <a:buClr>
                <a:srgbClr val="888888"/>
              </a:buClr>
              <a:buSzPts val="933"/>
              <a:buNone/>
              <a:defRPr sz="933">
                <a:solidFill>
                  <a:srgbClr val="888888"/>
                </a:solidFill>
              </a:defRPr>
            </a:lvl7pPr>
            <a:lvl8pPr marL="3657600" lvl="7" indent="-228600" algn="l">
              <a:spcBef>
                <a:spcPts val="187"/>
              </a:spcBef>
              <a:spcAft>
                <a:spcPts val="0"/>
              </a:spcAft>
              <a:buClr>
                <a:srgbClr val="888888"/>
              </a:buClr>
              <a:buSzPts val="933"/>
              <a:buNone/>
              <a:defRPr sz="933">
                <a:solidFill>
                  <a:srgbClr val="888888"/>
                </a:solidFill>
              </a:defRPr>
            </a:lvl8pPr>
            <a:lvl9pPr marL="4114800" lvl="8" indent="-228600" algn="l">
              <a:spcBef>
                <a:spcPts val="187"/>
              </a:spcBef>
              <a:spcAft>
                <a:spcPts val="0"/>
              </a:spcAft>
              <a:buClr>
                <a:srgbClr val="888888"/>
              </a:buClr>
              <a:buSzPts val="933"/>
              <a:buNone/>
              <a:defRPr sz="933">
                <a:solidFill>
                  <a:srgbClr val="888888"/>
                </a:solidFill>
              </a:defRPr>
            </a:lvl9pPr>
          </a:lstStyle>
          <a:p>
            <a:endParaRPr/>
          </a:p>
        </p:txBody>
      </p:sp>
      <p:sp>
        <p:nvSpPr>
          <p:cNvPr id="34" name="Google Shape;34;p5"/>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304800" y="1066800"/>
            <a:ext cx="2692400" cy="3017309"/>
          </a:xfrm>
          <a:prstGeom prst="rect">
            <a:avLst/>
          </a:prstGeom>
          <a:noFill/>
          <a:ln>
            <a:noFill/>
          </a:ln>
        </p:spPr>
        <p:txBody>
          <a:bodyPr spcFirstLastPara="1" wrap="square" lIns="91425" tIns="45700" rIns="91425" bIns="45700" anchor="t" anchorCtr="0">
            <a:normAutofit/>
          </a:bodyPr>
          <a:lstStyle>
            <a:lvl1pPr marL="457200" lvl="0" indent="-347154" algn="l">
              <a:spcBef>
                <a:spcPts val="373"/>
              </a:spcBef>
              <a:spcAft>
                <a:spcPts val="0"/>
              </a:spcAft>
              <a:buClr>
                <a:schemeClr val="dk1"/>
              </a:buClr>
              <a:buSzPts val="1867"/>
              <a:buChar char="•"/>
              <a:defRPr sz="1867"/>
            </a:lvl1pPr>
            <a:lvl2pPr marL="914400" lvl="1" indent="-330200" algn="l">
              <a:spcBef>
                <a:spcPts val="320"/>
              </a:spcBef>
              <a:spcAft>
                <a:spcPts val="0"/>
              </a:spcAft>
              <a:buClr>
                <a:schemeClr val="dk1"/>
              </a:buClr>
              <a:buSzPts val="1600"/>
              <a:buChar char="–"/>
              <a:defRPr sz="1600"/>
            </a:lvl2pPr>
            <a:lvl3pPr marL="1371600" lvl="2" indent="-313245" algn="l">
              <a:spcBef>
                <a:spcPts val="267"/>
              </a:spcBef>
              <a:spcAft>
                <a:spcPts val="0"/>
              </a:spcAft>
              <a:buClr>
                <a:schemeClr val="dk1"/>
              </a:buClr>
              <a:buSzPts val="1333"/>
              <a:buChar char="•"/>
              <a:defRPr sz="1333"/>
            </a:lvl3pPr>
            <a:lvl4pPr marL="1828800" lvl="3" indent="-304800" algn="l">
              <a:spcBef>
                <a:spcPts val="240"/>
              </a:spcBef>
              <a:spcAft>
                <a:spcPts val="0"/>
              </a:spcAft>
              <a:buClr>
                <a:schemeClr val="dk1"/>
              </a:buClr>
              <a:buSzPts val="1200"/>
              <a:buChar char="–"/>
              <a:defRPr sz="1200"/>
            </a:lvl4pPr>
            <a:lvl5pPr marL="2286000" lvl="4" indent="-304800" algn="l">
              <a:spcBef>
                <a:spcPts val="240"/>
              </a:spcBef>
              <a:spcAft>
                <a:spcPts val="0"/>
              </a:spcAft>
              <a:buClr>
                <a:schemeClr val="dk1"/>
              </a:buClr>
              <a:buSzPts val="1200"/>
              <a:buChar char="»"/>
              <a:defRPr sz="1200"/>
            </a:lvl5pPr>
            <a:lvl6pPr marL="2743200" lvl="5" indent="-304800" algn="l">
              <a:spcBef>
                <a:spcPts val="240"/>
              </a:spcBef>
              <a:spcAft>
                <a:spcPts val="0"/>
              </a:spcAft>
              <a:buClr>
                <a:schemeClr val="dk1"/>
              </a:buClr>
              <a:buSzPts val="1200"/>
              <a:buChar char="•"/>
              <a:defRPr sz="1200"/>
            </a:lvl6pPr>
            <a:lvl7pPr marL="3200400" lvl="6" indent="-304800" algn="l">
              <a:spcBef>
                <a:spcPts val="240"/>
              </a:spcBef>
              <a:spcAft>
                <a:spcPts val="0"/>
              </a:spcAft>
              <a:buClr>
                <a:schemeClr val="dk1"/>
              </a:buClr>
              <a:buSzPts val="1200"/>
              <a:buChar char="•"/>
              <a:defRPr sz="1200"/>
            </a:lvl7pPr>
            <a:lvl8pPr marL="3657600" lvl="7" indent="-304800" algn="l">
              <a:spcBef>
                <a:spcPts val="240"/>
              </a:spcBef>
              <a:spcAft>
                <a:spcPts val="0"/>
              </a:spcAft>
              <a:buClr>
                <a:schemeClr val="dk1"/>
              </a:buClr>
              <a:buSzPts val="1200"/>
              <a:buChar char="•"/>
              <a:defRPr sz="1200"/>
            </a:lvl8pPr>
            <a:lvl9pPr marL="4114800" lvl="8" indent="-304800" algn="l">
              <a:spcBef>
                <a:spcPts val="240"/>
              </a:spcBef>
              <a:spcAft>
                <a:spcPts val="0"/>
              </a:spcAft>
              <a:buClr>
                <a:schemeClr val="dk1"/>
              </a:buClr>
              <a:buSzPts val="1200"/>
              <a:buChar char="•"/>
              <a:defRPr sz="1200"/>
            </a:lvl9pPr>
          </a:lstStyle>
          <a:p>
            <a:endParaRPr/>
          </a:p>
        </p:txBody>
      </p:sp>
      <p:sp>
        <p:nvSpPr>
          <p:cNvPr id="40" name="Google Shape;40;p6"/>
          <p:cNvSpPr txBox="1">
            <a:spLocks noGrp="1"/>
          </p:cNvSpPr>
          <p:nvPr>
            <p:ph type="body" idx="2"/>
          </p:nvPr>
        </p:nvSpPr>
        <p:spPr>
          <a:xfrm>
            <a:off x="3098800" y="1066800"/>
            <a:ext cx="2692400" cy="3017309"/>
          </a:xfrm>
          <a:prstGeom prst="rect">
            <a:avLst/>
          </a:prstGeom>
          <a:noFill/>
          <a:ln>
            <a:noFill/>
          </a:ln>
        </p:spPr>
        <p:txBody>
          <a:bodyPr spcFirstLastPara="1" wrap="square" lIns="91425" tIns="45700" rIns="91425" bIns="45700" anchor="t" anchorCtr="0">
            <a:normAutofit/>
          </a:bodyPr>
          <a:lstStyle>
            <a:lvl1pPr marL="457200" lvl="0" indent="-347154" algn="l">
              <a:spcBef>
                <a:spcPts val="373"/>
              </a:spcBef>
              <a:spcAft>
                <a:spcPts val="0"/>
              </a:spcAft>
              <a:buClr>
                <a:schemeClr val="dk1"/>
              </a:buClr>
              <a:buSzPts val="1867"/>
              <a:buChar char="•"/>
              <a:defRPr sz="1867"/>
            </a:lvl1pPr>
            <a:lvl2pPr marL="914400" lvl="1" indent="-330200" algn="l">
              <a:spcBef>
                <a:spcPts val="320"/>
              </a:spcBef>
              <a:spcAft>
                <a:spcPts val="0"/>
              </a:spcAft>
              <a:buClr>
                <a:schemeClr val="dk1"/>
              </a:buClr>
              <a:buSzPts val="1600"/>
              <a:buChar char="–"/>
              <a:defRPr sz="1600"/>
            </a:lvl2pPr>
            <a:lvl3pPr marL="1371600" lvl="2" indent="-313245" algn="l">
              <a:spcBef>
                <a:spcPts val="267"/>
              </a:spcBef>
              <a:spcAft>
                <a:spcPts val="0"/>
              </a:spcAft>
              <a:buClr>
                <a:schemeClr val="dk1"/>
              </a:buClr>
              <a:buSzPts val="1333"/>
              <a:buChar char="•"/>
              <a:defRPr sz="1333"/>
            </a:lvl3pPr>
            <a:lvl4pPr marL="1828800" lvl="3" indent="-304800" algn="l">
              <a:spcBef>
                <a:spcPts val="240"/>
              </a:spcBef>
              <a:spcAft>
                <a:spcPts val="0"/>
              </a:spcAft>
              <a:buClr>
                <a:schemeClr val="dk1"/>
              </a:buClr>
              <a:buSzPts val="1200"/>
              <a:buChar char="–"/>
              <a:defRPr sz="1200"/>
            </a:lvl4pPr>
            <a:lvl5pPr marL="2286000" lvl="4" indent="-304800" algn="l">
              <a:spcBef>
                <a:spcPts val="240"/>
              </a:spcBef>
              <a:spcAft>
                <a:spcPts val="0"/>
              </a:spcAft>
              <a:buClr>
                <a:schemeClr val="dk1"/>
              </a:buClr>
              <a:buSzPts val="1200"/>
              <a:buChar char="»"/>
              <a:defRPr sz="1200"/>
            </a:lvl5pPr>
            <a:lvl6pPr marL="2743200" lvl="5" indent="-304800" algn="l">
              <a:spcBef>
                <a:spcPts val="240"/>
              </a:spcBef>
              <a:spcAft>
                <a:spcPts val="0"/>
              </a:spcAft>
              <a:buClr>
                <a:schemeClr val="dk1"/>
              </a:buClr>
              <a:buSzPts val="1200"/>
              <a:buChar char="•"/>
              <a:defRPr sz="1200"/>
            </a:lvl6pPr>
            <a:lvl7pPr marL="3200400" lvl="6" indent="-304800" algn="l">
              <a:spcBef>
                <a:spcPts val="240"/>
              </a:spcBef>
              <a:spcAft>
                <a:spcPts val="0"/>
              </a:spcAft>
              <a:buClr>
                <a:schemeClr val="dk1"/>
              </a:buClr>
              <a:buSzPts val="1200"/>
              <a:buChar char="•"/>
              <a:defRPr sz="1200"/>
            </a:lvl7pPr>
            <a:lvl8pPr marL="3657600" lvl="7" indent="-304800" algn="l">
              <a:spcBef>
                <a:spcPts val="240"/>
              </a:spcBef>
              <a:spcAft>
                <a:spcPts val="0"/>
              </a:spcAft>
              <a:buClr>
                <a:schemeClr val="dk1"/>
              </a:buClr>
              <a:buSzPts val="1200"/>
              <a:buChar char="•"/>
              <a:defRPr sz="1200"/>
            </a:lvl8pPr>
            <a:lvl9pPr marL="4114800" lvl="8" indent="-304800" algn="l">
              <a:spcBef>
                <a:spcPts val="240"/>
              </a:spcBef>
              <a:spcAft>
                <a:spcPts val="0"/>
              </a:spcAft>
              <a:buClr>
                <a:schemeClr val="dk1"/>
              </a:buClr>
              <a:buSzPts val="1200"/>
              <a:buChar char="•"/>
              <a:defRPr sz="1200"/>
            </a:lvl9pPr>
          </a:lstStyle>
          <a:p>
            <a:endParaRPr/>
          </a:p>
        </p:txBody>
      </p:sp>
      <p:sp>
        <p:nvSpPr>
          <p:cNvPr id="41" name="Google Shape;41;p6"/>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2933"/>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7"/>
          <p:cNvSpPr txBox="1">
            <a:spLocks noGrp="1"/>
          </p:cNvSpPr>
          <p:nvPr>
            <p:ph type="body" idx="1"/>
          </p:nvPr>
        </p:nvSpPr>
        <p:spPr>
          <a:xfrm>
            <a:off x="304800" y="1023409"/>
            <a:ext cx="2693459" cy="426508"/>
          </a:xfrm>
          <a:prstGeom prst="rect">
            <a:avLst/>
          </a:prstGeom>
          <a:noFill/>
          <a:ln>
            <a:noFill/>
          </a:ln>
        </p:spPr>
        <p:txBody>
          <a:bodyPr spcFirstLastPara="1" wrap="square" lIns="91425" tIns="45700" rIns="91425" bIns="45700" anchor="b" anchorCtr="0">
            <a:normAutofit/>
          </a:bodyPr>
          <a:lstStyle>
            <a:lvl1pPr marL="457200" lvl="0" indent="-228600" algn="l">
              <a:spcBef>
                <a:spcPts val="320"/>
              </a:spcBef>
              <a:spcAft>
                <a:spcPts val="0"/>
              </a:spcAft>
              <a:buClr>
                <a:schemeClr val="dk1"/>
              </a:buClr>
              <a:buSzPts val="1600"/>
              <a:buNone/>
              <a:defRPr sz="1600" b="1"/>
            </a:lvl1pPr>
            <a:lvl2pPr marL="914400" lvl="1" indent="-228600" algn="l">
              <a:spcBef>
                <a:spcPts val="267"/>
              </a:spcBef>
              <a:spcAft>
                <a:spcPts val="0"/>
              </a:spcAft>
              <a:buClr>
                <a:schemeClr val="dk1"/>
              </a:buClr>
              <a:buSzPts val="1333"/>
              <a:buNone/>
              <a:defRPr sz="1333" b="1"/>
            </a:lvl2pPr>
            <a:lvl3pPr marL="1371600" lvl="2" indent="-228600" algn="l">
              <a:spcBef>
                <a:spcPts val="240"/>
              </a:spcBef>
              <a:spcAft>
                <a:spcPts val="0"/>
              </a:spcAft>
              <a:buClr>
                <a:schemeClr val="dk1"/>
              </a:buClr>
              <a:buSzPts val="1200"/>
              <a:buNone/>
              <a:defRPr sz="1200" b="1"/>
            </a:lvl3pPr>
            <a:lvl4pPr marL="1828800" lvl="3" indent="-228600" algn="l">
              <a:spcBef>
                <a:spcPts val="213"/>
              </a:spcBef>
              <a:spcAft>
                <a:spcPts val="0"/>
              </a:spcAft>
              <a:buClr>
                <a:schemeClr val="dk1"/>
              </a:buClr>
              <a:buSzPts val="1067"/>
              <a:buNone/>
              <a:defRPr sz="1067" b="1"/>
            </a:lvl4pPr>
            <a:lvl5pPr marL="2286000" lvl="4" indent="-228600" algn="l">
              <a:spcBef>
                <a:spcPts val="213"/>
              </a:spcBef>
              <a:spcAft>
                <a:spcPts val="0"/>
              </a:spcAft>
              <a:buClr>
                <a:schemeClr val="dk1"/>
              </a:buClr>
              <a:buSzPts val="1067"/>
              <a:buNone/>
              <a:defRPr sz="1067" b="1"/>
            </a:lvl5pPr>
            <a:lvl6pPr marL="2743200" lvl="5" indent="-228600" algn="l">
              <a:spcBef>
                <a:spcPts val="213"/>
              </a:spcBef>
              <a:spcAft>
                <a:spcPts val="0"/>
              </a:spcAft>
              <a:buClr>
                <a:schemeClr val="dk1"/>
              </a:buClr>
              <a:buSzPts val="1067"/>
              <a:buNone/>
              <a:defRPr sz="1067" b="1"/>
            </a:lvl6pPr>
            <a:lvl7pPr marL="3200400" lvl="6" indent="-228600" algn="l">
              <a:spcBef>
                <a:spcPts val="213"/>
              </a:spcBef>
              <a:spcAft>
                <a:spcPts val="0"/>
              </a:spcAft>
              <a:buClr>
                <a:schemeClr val="dk1"/>
              </a:buClr>
              <a:buSzPts val="1067"/>
              <a:buNone/>
              <a:defRPr sz="1067" b="1"/>
            </a:lvl7pPr>
            <a:lvl8pPr marL="3657600" lvl="7" indent="-228600" algn="l">
              <a:spcBef>
                <a:spcPts val="213"/>
              </a:spcBef>
              <a:spcAft>
                <a:spcPts val="0"/>
              </a:spcAft>
              <a:buClr>
                <a:schemeClr val="dk1"/>
              </a:buClr>
              <a:buSzPts val="1067"/>
              <a:buNone/>
              <a:defRPr sz="1067" b="1"/>
            </a:lvl8pPr>
            <a:lvl9pPr marL="4114800" lvl="8" indent="-228600" algn="l">
              <a:spcBef>
                <a:spcPts val="213"/>
              </a:spcBef>
              <a:spcAft>
                <a:spcPts val="0"/>
              </a:spcAft>
              <a:buClr>
                <a:schemeClr val="dk1"/>
              </a:buClr>
              <a:buSzPts val="1067"/>
              <a:buNone/>
              <a:defRPr sz="1067" b="1"/>
            </a:lvl9pPr>
          </a:lstStyle>
          <a:p>
            <a:endParaRPr/>
          </a:p>
        </p:txBody>
      </p:sp>
      <p:sp>
        <p:nvSpPr>
          <p:cNvPr id="47" name="Google Shape;47;p7"/>
          <p:cNvSpPr txBox="1">
            <a:spLocks noGrp="1"/>
          </p:cNvSpPr>
          <p:nvPr>
            <p:ph type="body" idx="2"/>
          </p:nvPr>
        </p:nvSpPr>
        <p:spPr>
          <a:xfrm>
            <a:off x="304800" y="1449917"/>
            <a:ext cx="2693459" cy="2634192"/>
          </a:xfrm>
          <a:prstGeom prst="rect">
            <a:avLst/>
          </a:prstGeom>
          <a:noFill/>
          <a:ln>
            <a:noFill/>
          </a:ln>
        </p:spPr>
        <p:txBody>
          <a:bodyPr spcFirstLastPara="1" wrap="square" lIns="91425" tIns="45700" rIns="91425" bIns="45700" anchor="t" anchorCtr="0">
            <a:normAutofit/>
          </a:bodyPr>
          <a:lstStyle>
            <a:lvl1pPr marL="457200" lvl="0" indent="-330200" algn="l">
              <a:spcBef>
                <a:spcPts val="320"/>
              </a:spcBef>
              <a:spcAft>
                <a:spcPts val="0"/>
              </a:spcAft>
              <a:buClr>
                <a:schemeClr val="dk1"/>
              </a:buClr>
              <a:buSzPts val="1600"/>
              <a:buChar char="•"/>
              <a:defRPr sz="1600"/>
            </a:lvl1pPr>
            <a:lvl2pPr marL="914400" lvl="1" indent="-313245" algn="l">
              <a:spcBef>
                <a:spcPts val="267"/>
              </a:spcBef>
              <a:spcAft>
                <a:spcPts val="0"/>
              </a:spcAft>
              <a:buClr>
                <a:schemeClr val="dk1"/>
              </a:buClr>
              <a:buSzPts val="1333"/>
              <a:buChar char="–"/>
              <a:defRPr sz="1333"/>
            </a:lvl2pPr>
            <a:lvl3pPr marL="1371600" lvl="2" indent="-304800" algn="l">
              <a:spcBef>
                <a:spcPts val="240"/>
              </a:spcBef>
              <a:spcAft>
                <a:spcPts val="0"/>
              </a:spcAft>
              <a:buClr>
                <a:schemeClr val="dk1"/>
              </a:buClr>
              <a:buSzPts val="1200"/>
              <a:buChar char="•"/>
              <a:defRPr sz="1200"/>
            </a:lvl3pPr>
            <a:lvl4pPr marL="1828800" lvl="3" indent="-296354" algn="l">
              <a:spcBef>
                <a:spcPts val="213"/>
              </a:spcBef>
              <a:spcAft>
                <a:spcPts val="0"/>
              </a:spcAft>
              <a:buClr>
                <a:schemeClr val="dk1"/>
              </a:buClr>
              <a:buSzPts val="1067"/>
              <a:buChar char="–"/>
              <a:defRPr sz="1067"/>
            </a:lvl4pPr>
            <a:lvl5pPr marL="2286000" lvl="4" indent="-296354" algn="l">
              <a:spcBef>
                <a:spcPts val="213"/>
              </a:spcBef>
              <a:spcAft>
                <a:spcPts val="0"/>
              </a:spcAft>
              <a:buClr>
                <a:schemeClr val="dk1"/>
              </a:buClr>
              <a:buSzPts val="1067"/>
              <a:buChar char="»"/>
              <a:defRPr sz="1067"/>
            </a:lvl5pPr>
            <a:lvl6pPr marL="2743200" lvl="5" indent="-296354" algn="l">
              <a:spcBef>
                <a:spcPts val="213"/>
              </a:spcBef>
              <a:spcAft>
                <a:spcPts val="0"/>
              </a:spcAft>
              <a:buClr>
                <a:schemeClr val="dk1"/>
              </a:buClr>
              <a:buSzPts val="1067"/>
              <a:buChar char="•"/>
              <a:defRPr sz="1067"/>
            </a:lvl6pPr>
            <a:lvl7pPr marL="3200400" lvl="6" indent="-296354" algn="l">
              <a:spcBef>
                <a:spcPts val="213"/>
              </a:spcBef>
              <a:spcAft>
                <a:spcPts val="0"/>
              </a:spcAft>
              <a:buClr>
                <a:schemeClr val="dk1"/>
              </a:buClr>
              <a:buSzPts val="1067"/>
              <a:buChar char="•"/>
              <a:defRPr sz="1067"/>
            </a:lvl7pPr>
            <a:lvl8pPr marL="3657600" lvl="7" indent="-296354" algn="l">
              <a:spcBef>
                <a:spcPts val="213"/>
              </a:spcBef>
              <a:spcAft>
                <a:spcPts val="0"/>
              </a:spcAft>
              <a:buClr>
                <a:schemeClr val="dk1"/>
              </a:buClr>
              <a:buSzPts val="1067"/>
              <a:buChar char="•"/>
              <a:defRPr sz="1067"/>
            </a:lvl8pPr>
            <a:lvl9pPr marL="4114800" lvl="8" indent="-296354" algn="l">
              <a:spcBef>
                <a:spcPts val="213"/>
              </a:spcBef>
              <a:spcAft>
                <a:spcPts val="0"/>
              </a:spcAft>
              <a:buClr>
                <a:schemeClr val="dk1"/>
              </a:buClr>
              <a:buSzPts val="1067"/>
              <a:buChar char="•"/>
              <a:defRPr sz="1067"/>
            </a:lvl9pPr>
          </a:lstStyle>
          <a:p>
            <a:endParaRPr/>
          </a:p>
        </p:txBody>
      </p:sp>
      <p:sp>
        <p:nvSpPr>
          <p:cNvPr id="48" name="Google Shape;48;p7"/>
          <p:cNvSpPr txBox="1">
            <a:spLocks noGrp="1"/>
          </p:cNvSpPr>
          <p:nvPr>
            <p:ph type="body" idx="3"/>
          </p:nvPr>
        </p:nvSpPr>
        <p:spPr>
          <a:xfrm>
            <a:off x="3096684" y="1023409"/>
            <a:ext cx="2694517" cy="426508"/>
          </a:xfrm>
          <a:prstGeom prst="rect">
            <a:avLst/>
          </a:prstGeom>
          <a:noFill/>
          <a:ln>
            <a:noFill/>
          </a:ln>
        </p:spPr>
        <p:txBody>
          <a:bodyPr spcFirstLastPara="1" wrap="square" lIns="91425" tIns="45700" rIns="91425" bIns="45700" anchor="b" anchorCtr="0">
            <a:normAutofit/>
          </a:bodyPr>
          <a:lstStyle>
            <a:lvl1pPr marL="457200" lvl="0" indent="-228600" algn="l">
              <a:spcBef>
                <a:spcPts val="320"/>
              </a:spcBef>
              <a:spcAft>
                <a:spcPts val="0"/>
              </a:spcAft>
              <a:buClr>
                <a:schemeClr val="dk1"/>
              </a:buClr>
              <a:buSzPts val="1600"/>
              <a:buNone/>
              <a:defRPr sz="1600" b="1"/>
            </a:lvl1pPr>
            <a:lvl2pPr marL="914400" lvl="1" indent="-228600" algn="l">
              <a:spcBef>
                <a:spcPts val="267"/>
              </a:spcBef>
              <a:spcAft>
                <a:spcPts val="0"/>
              </a:spcAft>
              <a:buClr>
                <a:schemeClr val="dk1"/>
              </a:buClr>
              <a:buSzPts val="1333"/>
              <a:buNone/>
              <a:defRPr sz="1333" b="1"/>
            </a:lvl2pPr>
            <a:lvl3pPr marL="1371600" lvl="2" indent="-228600" algn="l">
              <a:spcBef>
                <a:spcPts val="240"/>
              </a:spcBef>
              <a:spcAft>
                <a:spcPts val="0"/>
              </a:spcAft>
              <a:buClr>
                <a:schemeClr val="dk1"/>
              </a:buClr>
              <a:buSzPts val="1200"/>
              <a:buNone/>
              <a:defRPr sz="1200" b="1"/>
            </a:lvl3pPr>
            <a:lvl4pPr marL="1828800" lvl="3" indent="-228600" algn="l">
              <a:spcBef>
                <a:spcPts val="213"/>
              </a:spcBef>
              <a:spcAft>
                <a:spcPts val="0"/>
              </a:spcAft>
              <a:buClr>
                <a:schemeClr val="dk1"/>
              </a:buClr>
              <a:buSzPts val="1067"/>
              <a:buNone/>
              <a:defRPr sz="1067" b="1"/>
            </a:lvl4pPr>
            <a:lvl5pPr marL="2286000" lvl="4" indent="-228600" algn="l">
              <a:spcBef>
                <a:spcPts val="213"/>
              </a:spcBef>
              <a:spcAft>
                <a:spcPts val="0"/>
              </a:spcAft>
              <a:buClr>
                <a:schemeClr val="dk1"/>
              </a:buClr>
              <a:buSzPts val="1067"/>
              <a:buNone/>
              <a:defRPr sz="1067" b="1"/>
            </a:lvl5pPr>
            <a:lvl6pPr marL="2743200" lvl="5" indent="-228600" algn="l">
              <a:spcBef>
                <a:spcPts val="213"/>
              </a:spcBef>
              <a:spcAft>
                <a:spcPts val="0"/>
              </a:spcAft>
              <a:buClr>
                <a:schemeClr val="dk1"/>
              </a:buClr>
              <a:buSzPts val="1067"/>
              <a:buNone/>
              <a:defRPr sz="1067" b="1"/>
            </a:lvl6pPr>
            <a:lvl7pPr marL="3200400" lvl="6" indent="-228600" algn="l">
              <a:spcBef>
                <a:spcPts val="213"/>
              </a:spcBef>
              <a:spcAft>
                <a:spcPts val="0"/>
              </a:spcAft>
              <a:buClr>
                <a:schemeClr val="dk1"/>
              </a:buClr>
              <a:buSzPts val="1067"/>
              <a:buNone/>
              <a:defRPr sz="1067" b="1"/>
            </a:lvl7pPr>
            <a:lvl8pPr marL="3657600" lvl="7" indent="-228600" algn="l">
              <a:spcBef>
                <a:spcPts val="213"/>
              </a:spcBef>
              <a:spcAft>
                <a:spcPts val="0"/>
              </a:spcAft>
              <a:buClr>
                <a:schemeClr val="dk1"/>
              </a:buClr>
              <a:buSzPts val="1067"/>
              <a:buNone/>
              <a:defRPr sz="1067" b="1"/>
            </a:lvl8pPr>
            <a:lvl9pPr marL="4114800" lvl="8" indent="-228600" algn="l">
              <a:spcBef>
                <a:spcPts val="213"/>
              </a:spcBef>
              <a:spcAft>
                <a:spcPts val="0"/>
              </a:spcAft>
              <a:buClr>
                <a:schemeClr val="dk1"/>
              </a:buClr>
              <a:buSzPts val="1067"/>
              <a:buNone/>
              <a:defRPr sz="1067" b="1"/>
            </a:lvl9pPr>
          </a:lstStyle>
          <a:p>
            <a:endParaRPr/>
          </a:p>
        </p:txBody>
      </p:sp>
      <p:sp>
        <p:nvSpPr>
          <p:cNvPr id="49" name="Google Shape;49;p7"/>
          <p:cNvSpPr txBox="1">
            <a:spLocks noGrp="1"/>
          </p:cNvSpPr>
          <p:nvPr>
            <p:ph type="body" idx="4"/>
          </p:nvPr>
        </p:nvSpPr>
        <p:spPr>
          <a:xfrm>
            <a:off x="3096684" y="1449917"/>
            <a:ext cx="2694517" cy="2634192"/>
          </a:xfrm>
          <a:prstGeom prst="rect">
            <a:avLst/>
          </a:prstGeom>
          <a:noFill/>
          <a:ln>
            <a:noFill/>
          </a:ln>
        </p:spPr>
        <p:txBody>
          <a:bodyPr spcFirstLastPara="1" wrap="square" lIns="91425" tIns="45700" rIns="91425" bIns="45700" anchor="t" anchorCtr="0">
            <a:normAutofit/>
          </a:bodyPr>
          <a:lstStyle>
            <a:lvl1pPr marL="457200" lvl="0" indent="-330200" algn="l">
              <a:spcBef>
                <a:spcPts val="320"/>
              </a:spcBef>
              <a:spcAft>
                <a:spcPts val="0"/>
              </a:spcAft>
              <a:buClr>
                <a:schemeClr val="dk1"/>
              </a:buClr>
              <a:buSzPts val="1600"/>
              <a:buChar char="•"/>
              <a:defRPr sz="1600"/>
            </a:lvl1pPr>
            <a:lvl2pPr marL="914400" lvl="1" indent="-313245" algn="l">
              <a:spcBef>
                <a:spcPts val="267"/>
              </a:spcBef>
              <a:spcAft>
                <a:spcPts val="0"/>
              </a:spcAft>
              <a:buClr>
                <a:schemeClr val="dk1"/>
              </a:buClr>
              <a:buSzPts val="1333"/>
              <a:buChar char="–"/>
              <a:defRPr sz="1333"/>
            </a:lvl2pPr>
            <a:lvl3pPr marL="1371600" lvl="2" indent="-304800" algn="l">
              <a:spcBef>
                <a:spcPts val="240"/>
              </a:spcBef>
              <a:spcAft>
                <a:spcPts val="0"/>
              </a:spcAft>
              <a:buClr>
                <a:schemeClr val="dk1"/>
              </a:buClr>
              <a:buSzPts val="1200"/>
              <a:buChar char="•"/>
              <a:defRPr sz="1200"/>
            </a:lvl3pPr>
            <a:lvl4pPr marL="1828800" lvl="3" indent="-296354" algn="l">
              <a:spcBef>
                <a:spcPts val="213"/>
              </a:spcBef>
              <a:spcAft>
                <a:spcPts val="0"/>
              </a:spcAft>
              <a:buClr>
                <a:schemeClr val="dk1"/>
              </a:buClr>
              <a:buSzPts val="1067"/>
              <a:buChar char="–"/>
              <a:defRPr sz="1067"/>
            </a:lvl4pPr>
            <a:lvl5pPr marL="2286000" lvl="4" indent="-296354" algn="l">
              <a:spcBef>
                <a:spcPts val="213"/>
              </a:spcBef>
              <a:spcAft>
                <a:spcPts val="0"/>
              </a:spcAft>
              <a:buClr>
                <a:schemeClr val="dk1"/>
              </a:buClr>
              <a:buSzPts val="1067"/>
              <a:buChar char="»"/>
              <a:defRPr sz="1067"/>
            </a:lvl5pPr>
            <a:lvl6pPr marL="2743200" lvl="5" indent="-296354" algn="l">
              <a:spcBef>
                <a:spcPts val="213"/>
              </a:spcBef>
              <a:spcAft>
                <a:spcPts val="0"/>
              </a:spcAft>
              <a:buClr>
                <a:schemeClr val="dk1"/>
              </a:buClr>
              <a:buSzPts val="1067"/>
              <a:buChar char="•"/>
              <a:defRPr sz="1067"/>
            </a:lvl6pPr>
            <a:lvl7pPr marL="3200400" lvl="6" indent="-296354" algn="l">
              <a:spcBef>
                <a:spcPts val="213"/>
              </a:spcBef>
              <a:spcAft>
                <a:spcPts val="0"/>
              </a:spcAft>
              <a:buClr>
                <a:schemeClr val="dk1"/>
              </a:buClr>
              <a:buSzPts val="1067"/>
              <a:buChar char="•"/>
              <a:defRPr sz="1067"/>
            </a:lvl7pPr>
            <a:lvl8pPr marL="3657600" lvl="7" indent="-296354" algn="l">
              <a:spcBef>
                <a:spcPts val="213"/>
              </a:spcBef>
              <a:spcAft>
                <a:spcPts val="0"/>
              </a:spcAft>
              <a:buClr>
                <a:schemeClr val="dk1"/>
              </a:buClr>
              <a:buSzPts val="1067"/>
              <a:buChar char="•"/>
              <a:defRPr sz="1067"/>
            </a:lvl8pPr>
            <a:lvl9pPr marL="4114800" lvl="8" indent="-296354" algn="l">
              <a:spcBef>
                <a:spcPts val="213"/>
              </a:spcBef>
              <a:spcAft>
                <a:spcPts val="0"/>
              </a:spcAft>
              <a:buClr>
                <a:schemeClr val="dk1"/>
              </a:buClr>
              <a:buSzPts val="1067"/>
              <a:buChar char="•"/>
              <a:defRPr sz="1067"/>
            </a:lvl9pPr>
          </a:lstStyle>
          <a:p>
            <a:endParaRPr/>
          </a:p>
        </p:txBody>
      </p:sp>
      <p:sp>
        <p:nvSpPr>
          <p:cNvPr id="50" name="Google Shape;50;p7"/>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8"/>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304800" y="182033"/>
            <a:ext cx="2005542" cy="774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1333"/>
              <a:buFont typeface="Calibri"/>
              <a:buNone/>
              <a:defRPr sz="1333"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2383367" y="182034"/>
            <a:ext cx="3407833" cy="3902075"/>
          </a:xfrm>
          <a:prstGeom prst="rect">
            <a:avLst/>
          </a:prstGeom>
          <a:noFill/>
          <a:ln>
            <a:noFill/>
          </a:ln>
        </p:spPr>
        <p:txBody>
          <a:bodyPr spcFirstLastPara="1" wrap="square" lIns="91425" tIns="45700" rIns="91425" bIns="45700" anchor="t" anchorCtr="0">
            <a:normAutofit/>
          </a:bodyPr>
          <a:lstStyle>
            <a:lvl1pPr marL="457200" lvl="0" indent="-364045" algn="l">
              <a:spcBef>
                <a:spcPts val="427"/>
              </a:spcBef>
              <a:spcAft>
                <a:spcPts val="0"/>
              </a:spcAft>
              <a:buClr>
                <a:schemeClr val="dk1"/>
              </a:buClr>
              <a:buSzPts val="2133"/>
              <a:buChar char="•"/>
              <a:defRPr sz="2133"/>
            </a:lvl1pPr>
            <a:lvl2pPr marL="914400" lvl="1" indent="-347154" algn="l">
              <a:spcBef>
                <a:spcPts val="373"/>
              </a:spcBef>
              <a:spcAft>
                <a:spcPts val="0"/>
              </a:spcAft>
              <a:buClr>
                <a:schemeClr val="dk1"/>
              </a:buClr>
              <a:buSzPts val="1867"/>
              <a:buChar char="–"/>
              <a:defRPr sz="1867"/>
            </a:lvl2pPr>
            <a:lvl3pPr marL="1371600" lvl="2" indent="-330200" algn="l">
              <a:spcBef>
                <a:spcPts val="320"/>
              </a:spcBef>
              <a:spcAft>
                <a:spcPts val="0"/>
              </a:spcAft>
              <a:buClr>
                <a:schemeClr val="dk1"/>
              </a:buClr>
              <a:buSzPts val="1600"/>
              <a:buChar char="•"/>
              <a:defRPr sz="1600"/>
            </a:lvl3pPr>
            <a:lvl4pPr marL="1828800" lvl="3" indent="-313245" algn="l">
              <a:spcBef>
                <a:spcPts val="267"/>
              </a:spcBef>
              <a:spcAft>
                <a:spcPts val="0"/>
              </a:spcAft>
              <a:buClr>
                <a:schemeClr val="dk1"/>
              </a:buClr>
              <a:buSzPts val="1333"/>
              <a:buChar char="–"/>
              <a:defRPr sz="1333"/>
            </a:lvl4pPr>
            <a:lvl5pPr marL="2286000" lvl="4" indent="-313245" algn="l">
              <a:spcBef>
                <a:spcPts val="267"/>
              </a:spcBef>
              <a:spcAft>
                <a:spcPts val="0"/>
              </a:spcAft>
              <a:buClr>
                <a:schemeClr val="dk1"/>
              </a:buClr>
              <a:buSzPts val="1333"/>
              <a:buChar char="»"/>
              <a:defRPr sz="1333"/>
            </a:lvl5pPr>
            <a:lvl6pPr marL="2743200" lvl="5" indent="-313245" algn="l">
              <a:spcBef>
                <a:spcPts val="267"/>
              </a:spcBef>
              <a:spcAft>
                <a:spcPts val="0"/>
              </a:spcAft>
              <a:buClr>
                <a:schemeClr val="dk1"/>
              </a:buClr>
              <a:buSzPts val="1333"/>
              <a:buChar char="•"/>
              <a:defRPr sz="1333"/>
            </a:lvl6pPr>
            <a:lvl7pPr marL="3200400" lvl="6" indent="-313245" algn="l">
              <a:spcBef>
                <a:spcPts val="267"/>
              </a:spcBef>
              <a:spcAft>
                <a:spcPts val="0"/>
              </a:spcAft>
              <a:buClr>
                <a:schemeClr val="dk1"/>
              </a:buClr>
              <a:buSzPts val="1333"/>
              <a:buChar char="•"/>
              <a:defRPr sz="1333"/>
            </a:lvl7pPr>
            <a:lvl8pPr marL="3657600" lvl="7" indent="-313245" algn="l">
              <a:spcBef>
                <a:spcPts val="267"/>
              </a:spcBef>
              <a:spcAft>
                <a:spcPts val="0"/>
              </a:spcAft>
              <a:buClr>
                <a:schemeClr val="dk1"/>
              </a:buClr>
              <a:buSzPts val="1333"/>
              <a:buChar char="•"/>
              <a:defRPr sz="1333"/>
            </a:lvl8pPr>
            <a:lvl9pPr marL="4114800" lvl="8" indent="-313245" algn="l">
              <a:spcBef>
                <a:spcPts val="267"/>
              </a:spcBef>
              <a:spcAft>
                <a:spcPts val="0"/>
              </a:spcAft>
              <a:buClr>
                <a:schemeClr val="dk1"/>
              </a:buClr>
              <a:buSzPts val="1333"/>
              <a:buChar char="•"/>
              <a:defRPr sz="1333"/>
            </a:lvl9pPr>
          </a:lstStyle>
          <a:p>
            <a:endParaRPr/>
          </a:p>
        </p:txBody>
      </p:sp>
      <p:sp>
        <p:nvSpPr>
          <p:cNvPr id="61" name="Google Shape;61;p9"/>
          <p:cNvSpPr txBox="1">
            <a:spLocks noGrp="1"/>
          </p:cNvSpPr>
          <p:nvPr>
            <p:ph type="body" idx="2"/>
          </p:nvPr>
        </p:nvSpPr>
        <p:spPr>
          <a:xfrm>
            <a:off x="304800" y="956734"/>
            <a:ext cx="2005542" cy="3127375"/>
          </a:xfrm>
          <a:prstGeom prst="rect">
            <a:avLst/>
          </a:prstGeom>
          <a:noFill/>
          <a:ln>
            <a:noFill/>
          </a:ln>
        </p:spPr>
        <p:txBody>
          <a:bodyPr spcFirstLastPara="1" wrap="square" lIns="91425" tIns="45700" rIns="91425" bIns="45700" anchor="t" anchorCtr="0">
            <a:normAutofit/>
          </a:bodyPr>
          <a:lstStyle>
            <a:lvl1pPr marL="457200" lvl="0" indent="-228600" algn="l">
              <a:spcBef>
                <a:spcPts val="187"/>
              </a:spcBef>
              <a:spcAft>
                <a:spcPts val="0"/>
              </a:spcAft>
              <a:buClr>
                <a:schemeClr val="dk1"/>
              </a:buClr>
              <a:buSzPts val="933"/>
              <a:buNone/>
              <a:defRPr sz="933"/>
            </a:lvl1pPr>
            <a:lvl2pPr marL="914400" lvl="1" indent="-228600" algn="l">
              <a:spcBef>
                <a:spcPts val="160"/>
              </a:spcBef>
              <a:spcAft>
                <a:spcPts val="0"/>
              </a:spcAft>
              <a:buClr>
                <a:schemeClr val="dk1"/>
              </a:buClr>
              <a:buSzPts val="800"/>
              <a:buNone/>
              <a:defRPr sz="800"/>
            </a:lvl2pPr>
            <a:lvl3pPr marL="1371600" lvl="2" indent="-228600" algn="l">
              <a:spcBef>
                <a:spcPts val="133"/>
              </a:spcBef>
              <a:spcAft>
                <a:spcPts val="0"/>
              </a:spcAft>
              <a:buClr>
                <a:schemeClr val="dk1"/>
              </a:buClr>
              <a:buSzPts val="667"/>
              <a:buNone/>
              <a:defRPr sz="667"/>
            </a:lvl3pPr>
            <a:lvl4pPr marL="1828800" lvl="3" indent="-228600" algn="l">
              <a:spcBef>
                <a:spcPts val="120"/>
              </a:spcBef>
              <a:spcAft>
                <a:spcPts val="0"/>
              </a:spcAft>
              <a:buClr>
                <a:schemeClr val="dk1"/>
              </a:buClr>
              <a:buSzPts val="600"/>
              <a:buNone/>
              <a:defRPr sz="600"/>
            </a:lvl4pPr>
            <a:lvl5pPr marL="2286000" lvl="4" indent="-228600" algn="l">
              <a:spcBef>
                <a:spcPts val="120"/>
              </a:spcBef>
              <a:spcAft>
                <a:spcPts val="0"/>
              </a:spcAft>
              <a:buClr>
                <a:schemeClr val="dk1"/>
              </a:buClr>
              <a:buSzPts val="600"/>
              <a:buNone/>
              <a:defRPr sz="600"/>
            </a:lvl5pPr>
            <a:lvl6pPr marL="2743200" lvl="5" indent="-228600" algn="l">
              <a:spcBef>
                <a:spcPts val="120"/>
              </a:spcBef>
              <a:spcAft>
                <a:spcPts val="0"/>
              </a:spcAft>
              <a:buClr>
                <a:schemeClr val="dk1"/>
              </a:buClr>
              <a:buSzPts val="600"/>
              <a:buNone/>
              <a:defRPr sz="600"/>
            </a:lvl6pPr>
            <a:lvl7pPr marL="3200400" lvl="6" indent="-228600" algn="l">
              <a:spcBef>
                <a:spcPts val="120"/>
              </a:spcBef>
              <a:spcAft>
                <a:spcPts val="0"/>
              </a:spcAft>
              <a:buClr>
                <a:schemeClr val="dk1"/>
              </a:buClr>
              <a:buSzPts val="600"/>
              <a:buNone/>
              <a:defRPr sz="600"/>
            </a:lvl7pPr>
            <a:lvl8pPr marL="3657600" lvl="7" indent="-228600" algn="l">
              <a:spcBef>
                <a:spcPts val="120"/>
              </a:spcBef>
              <a:spcAft>
                <a:spcPts val="0"/>
              </a:spcAft>
              <a:buClr>
                <a:schemeClr val="dk1"/>
              </a:buClr>
              <a:buSzPts val="600"/>
              <a:buNone/>
              <a:defRPr sz="600"/>
            </a:lvl8pPr>
            <a:lvl9pPr marL="4114800" lvl="8" indent="-228600" algn="l">
              <a:spcBef>
                <a:spcPts val="120"/>
              </a:spcBef>
              <a:spcAft>
                <a:spcPts val="0"/>
              </a:spcAft>
              <a:buClr>
                <a:schemeClr val="dk1"/>
              </a:buClr>
              <a:buSzPts val="600"/>
              <a:buNone/>
              <a:defRPr sz="600"/>
            </a:lvl9pPr>
          </a:lstStyle>
          <a:p>
            <a:endParaRPr/>
          </a:p>
        </p:txBody>
      </p:sp>
      <p:sp>
        <p:nvSpPr>
          <p:cNvPr id="62" name="Google Shape;62;p9"/>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1194859" y="3200400"/>
            <a:ext cx="3657600" cy="377825"/>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1333"/>
              <a:buFont typeface="Calibri"/>
              <a:buNone/>
              <a:defRPr sz="1333"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1194859" y="408517"/>
            <a:ext cx="3657600" cy="2743200"/>
          </a:xfrm>
          <a:prstGeom prst="rect">
            <a:avLst/>
          </a:prstGeom>
          <a:noFill/>
          <a:ln>
            <a:noFill/>
          </a:ln>
        </p:spPr>
      </p:sp>
      <p:sp>
        <p:nvSpPr>
          <p:cNvPr id="68" name="Google Shape;68;p10"/>
          <p:cNvSpPr txBox="1">
            <a:spLocks noGrp="1"/>
          </p:cNvSpPr>
          <p:nvPr>
            <p:ph type="body" idx="1"/>
          </p:nvPr>
        </p:nvSpPr>
        <p:spPr>
          <a:xfrm>
            <a:off x="1194859" y="3578225"/>
            <a:ext cx="3657600" cy="536575"/>
          </a:xfrm>
          <a:prstGeom prst="rect">
            <a:avLst/>
          </a:prstGeom>
          <a:noFill/>
          <a:ln>
            <a:noFill/>
          </a:ln>
        </p:spPr>
        <p:txBody>
          <a:bodyPr spcFirstLastPara="1" wrap="square" lIns="91425" tIns="45700" rIns="91425" bIns="45700" anchor="t" anchorCtr="0">
            <a:normAutofit/>
          </a:bodyPr>
          <a:lstStyle>
            <a:lvl1pPr marL="457200" lvl="0" indent="-228600" algn="l">
              <a:spcBef>
                <a:spcPts val="187"/>
              </a:spcBef>
              <a:spcAft>
                <a:spcPts val="0"/>
              </a:spcAft>
              <a:buClr>
                <a:schemeClr val="dk1"/>
              </a:buClr>
              <a:buSzPts val="933"/>
              <a:buNone/>
              <a:defRPr sz="933"/>
            </a:lvl1pPr>
            <a:lvl2pPr marL="914400" lvl="1" indent="-228600" algn="l">
              <a:spcBef>
                <a:spcPts val="160"/>
              </a:spcBef>
              <a:spcAft>
                <a:spcPts val="0"/>
              </a:spcAft>
              <a:buClr>
                <a:schemeClr val="dk1"/>
              </a:buClr>
              <a:buSzPts val="800"/>
              <a:buNone/>
              <a:defRPr sz="800"/>
            </a:lvl2pPr>
            <a:lvl3pPr marL="1371600" lvl="2" indent="-228600" algn="l">
              <a:spcBef>
                <a:spcPts val="133"/>
              </a:spcBef>
              <a:spcAft>
                <a:spcPts val="0"/>
              </a:spcAft>
              <a:buClr>
                <a:schemeClr val="dk1"/>
              </a:buClr>
              <a:buSzPts val="667"/>
              <a:buNone/>
              <a:defRPr sz="667"/>
            </a:lvl3pPr>
            <a:lvl4pPr marL="1828800" lvl="3" indent="-228600" algn="l">
              <a:spcBef>
                <a:spcPts val="120"/>
              </a:spcBef>
              <a:spcAft>
                <a:spcPts val="0"/>
              </a:spcAft>
              <a:buClr>
                <a:schemeClr val="dk1"/>
              </a:buClr>
              <a:buSzPts val="600"/>
              <a:buNone/>
              <a:defRPr sz="600"/>
            </a:lvl4pPr>
            <a:lvl5pPr marL="2286000" lvl="4" indent="-228600" algn="l">
              <a:spcBef>
                <a:spcPts val="120"/>
              </a:spcBef>
              <a:spcAft>
                <a:spcPts val="0"/>
              </a:spcAft>
              <a:buClr>
                <a:schemeClr val="dk1"/>
              </a:buClr>
              <a:buSzPts val="600"/>
              <a:buNone/>
              <a:defRPr sz="600"/>
            </a:lvl5pPr>
            <a:lvl6pPr marL="2743200" lvl="5" indent="-228600" algn="l">
              <a:spcBef>
                <a:spcPts val="120"/>
              </a:spcBef>
              <a:spcAft>
                <a:spcPts val="0"/>
              </a:spcAft>
              <a:buClr>
                <a:schemeClr val="dk1"/>
              </a:buClr>
              <a:buSzPts val="600"/>
              <a:buNone/>
              <a:defRPr sz="600"/>
            </a:lvl6pPr>
            <a:lvl7pPr marL="3200400" lvl="6" indent="-228600" algn="l">
              <a:spcBef>
                <a:spcPts val="120"/>
              </a:spcBef>
              <a:spcAft>
                <a:spcPts val="0"/>
              </a:spcAft>
              <a:buClr>
                <a:schemeClr val="dk1"/>
              </a:buClr>
              <a:buSzPts val="600"/>
              <a:buNone/>
              <a:defRPr sz="600"/>
            </a:lvl7pPr>
            <a:lvl8pPr marL="3657600" lvl="7" indent="-228600" algn="l">
              <a:spcBef>
                <a:spcPts val="120"/>
              </a:spcBef>
              <a:spcAft>
                <a:spcPts val="0"/>
              </a:spcAft>
              <a:buClr>
                <a:schemeClr val="dk1"/>
              </a:buClr>
              <a:buSzPts val="600"/>
              <a:buNone/>
              <a:defRPr sz="600"/>
            </a:lvl8pPr>
            <a:lvl9pPr marL="4114800" lvl="8" indent="-228600" algn="l">
              <a:spcBef>
                <a:spcPts val="120"/>
              </a:spcBef>
              <a:spcAft>
                <a:spcPts val="0"/>
              </a:spcAft>
              <a:buClr>
                <a:schemeClr val="dk1"/>
              </a:buClr>
              <a:buSzPts val="600"/>
              <a:buNone/>
              <a:defRPr sz="600"/>
            </a:lvl9pPr>
          </a:lstStyle>
          <a:p>
            <a:endParaRPr/>
          </a:p>
        </p:txBody>
      </p:sp>
      <p:sp>
        <p:nvSpPr>
          <p:cNvPr id="69" name="Google Shape;69;p10"/>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2933"/>
              <a:buFont typeface="Calibri"/>
              <a:buNone/>
              <a:defRPr sz="2933"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304800" y="1066800"/>
            <a:ext cx="5486400" cy="3017309"/>
          </a:xfrm>
          <a:prstGeom prst="rect">
            <a:avLst/>
          </a:prstGeom>
          <a:noFill/>
          <a:ln>
            <a:noFill/>
          </a:ln>
        </p:spPr>
        <p:txBody>
          <a:bodyPr spcFirstLastPara="1" wrap="square" lIns="91425" tIns="45700" rIns="91425" bIns="45700" anchor="t" anchorCtr="0">
            <a:normAutofit/>
          </a:bodyPr>
          <a:lstStyle>
            <a:lvl1pPr marL="457200" marR="0" lvl="0" indent="-364045" algn="l" rtl="0">
              <a:spcBef>
                <a:spcPts val="427"/>
              </a:spcBef>
              <a:spcAft>
                <a:spcPts val="0"/>
              </a:spcAft>
              <a:buClr>
                <a:schemeClr val="dk1"/>
              </a:buClr>
              <a:buSzPts val="2133"/>
              <a:buFont typeface="Arial"/>
              <a:buChar char="•"/>
              <a:defRPr sz="2133" b="0" i="0" u="none" strike="noStrike" cap="none">
                <a:solidFill>
                  <a:schemeClr val="dk1"/>
                </a:solidFill>
                <a:latin typeface="Calibri"/>
                <a:ea typeface="Calibri"/>
                <a:cs typeface="Calibri"/>
                <a:sym typeface="Calibri"/>
              </a:defRPr>
            </a:lvl1pPr>
            <a:lvl2pPr marL="914400" marR="0" lvl="1" indent="-347154" algn="l" rtl="0">
              <a:spcBef>
                <a:spcPts val="373"/>
              </a:spcBef>
              <a:spcAft>
                <a:spcPts val="0"/>
              </a:spcAft>
              <a:buClr>
                <a:schemeClr val="dk1"/>
              </a:buClr>
              <a:buSzPts val="1867"/>
              <a:buFont typeface="Arial"/>
              <a:buChar char="–"/>
              <a:defRPr sz="1867" b="0" i="0" u="none" strike="noStrike" cap="none">
                <a:solidFill>
                  <a:schemeClr val="dk1"/>
                </a:solidFill>
                <a:latin typeface="Calibri"/>
                <a:ea typeface="Calibri"/>
                <a:cs typeface="Calibri"/>
                <a:sym typeface="Calibri"/>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L="1828800" marR="0" lvl="3" indent="-313245" algn="l" rtl="0">
              <a:spcBef>
                <a:spcPts val="267"/>
              </a:spcBef>
              <a:spcAft>
                <a:spcPts val="0"/>
              </a:spcAft>
              <a:buClr>
                <a:schemeClr val="dk1"/>
              </a:buClr>
              <a:buSzPts val="1333"/>
              <a:buFont typeface="Arial"/>
              <a:buChar char="–"/>
              <a:defRPr sz="1333" b="0" i="0" u="none" strike="noStrike" cap="none">
                <a:solidFill>
                  <a:schemeClr val="dk1"/>
                </a:solidFill>
                <a:latin typeface="Calibri"/>
                <a:ea typeface="Calibri"/>
                <a:cs typeface="Calibri"/>
                <a:sym typeface="Calibri"/>
              </a:defRPr>
            </a:lvl4pPr>
            <a:lvl5pPr marL="2286000" marR="0" lvl="4" indent="-313245" algn="l" rtl="0">
              <a:spcBef>
                <a:spcPts val="267"/>
              </a:spcBef>
              <a:spcAft>
                <a:spcPts val="0"/>
              </a:spcAft>
              <a:buClr>
                <a:schemeClr val="dk1"/>
              </a:buClr>
              <a:buSzPts val="1333"/>
              <a:buFont typeface="Arial"/>
              <a:buChar char="»"/>
              <a:defRPr sz="1333" b="0" i="0" u="none" strike="noStrike" cap="none">
                <a:solidFill>
                  <a:schemeClr val="dk1"/>
                </a:solidFill>
                <a:latin typeface="Calibri"/>
                <a:ea typeface="Calibri"/>
                <a:cs typeface="Calibri"/>
                <a:sym typeface="Calibri"/>
              </a:defRPr>
            </a:lvl5pPr>
            <a:lvl6pPr marL="2743200" marR="0" lvl="5" indent="-313245" algn="l" rtl="0">
              <a:spcBef>
                <a:spcPts val="267"/>
              </a:spcBef>
              <a:spcAft>
                <a:spcPts val="0"/>
              </a:spcAft>
              <a:buClr>
                <a:schemeClr val="dk1"/>
              </a:buClr>
              <a:buSzPts val="1333"/>
              <a:buFont typeface="Arial"/>
              <a:buChar char="•"/>
              <a:defRPr sz="1333" b="0" i="0" u="none" strike="noStrike" cap="none">
                <a:solidFill>
                  <a:schemeClr val="dk1"/>
                </a:solidFill>
                <a:latin typeface="Calibri"/>
                <a:ea typeface="Calibri"/>
                <a:cs typeface="Calibri"/>
                <a:sym typeface="Calibri"/>
              </a:defRPr>
            </a:lvl6pPr>
            <a:lvl7pPr marL="3200400" marR="0" lvl="6" indent="-313245" algn="l" rtl="0">
              <a:spcBef>
                <a:spcPts val="267"/>
              </a:spcBef>
              <a:spcAft>
                <a:spcPts val="0"/>
              </a:spcAft>
              <a:buClr>
                <a:schemeClr val="dk1"/>
              </a:buClr>
              <a:buSzPts val="1333"/>
              <a:buFont typeface="Arial"/>
              <a:buChar char="•"/>
              <a:defRPr sz="1333" b="0" i="0" u="none" strike="noStrike" cap="none">
                <a:solidFill>
                  <a:schemeClr val="dk1"/>
                </a:solidFill>
                <a:latin typeface="Calibri"/>
                <a:ea typeface="Calibri"/>
                <a:cs typeface="Calibri"/>
                <a:sym typeface="Calibri"/>
              </a:defRPr>
            </a:lvl7pPr>
            <a:lvl8pPr marL="3657600" marR="0" lvl="7" indent="-313245" algn="l" rtl="0">
              <a:spcBef>
                <a:spcPts val="267"/>
              </a:spcBef>
              <a:spcAft>
                <a:spcPts val="0"/>
              </a:spcAft>
              <a:buClr>
                <a:schemeClr val="dk1"/>
              </a:buClr>
              <a:buSzPts val="1333"/>
              <a:buFont typeface="Arial"/>
              <a:buChar char="•"/>
              <a:defRPr sz="1333" b="0" i="0" u="none" strike="noStrike" cap="none">
                <a:solidFill>
                  <a:schemeClr val="dk1"/>
                </a:solidFill>
                <a:latin typeface="Calibri"/>
                <a:ea typeface="Calibri"/>
                <a:cs typeface="Calibri"/>
                <a:sym typeface="Calibri"/>
              </a:defRPr>
            </a:lvl8pPr>
            <a:lvl9pPr marL="4114800" marR="0" lvl="8" indent="-313245" algn="l" rtl="0">
              <a:spcBef>
                <a:spcPts val="267"/>
              </a:spcBef>
              <a:spcAft>
                <a:spcPts val="0"/>
              </a:spcAft>
              <a:buClr>
                <a:schemeClr val="dk1"/>
              </a:buClr>
              <a:buSzPts val="1333"/>
              <a:buFont typeface="Arial"/>
              <a:buChar char="•"/>
              <a:defRPr sz="1333"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800" b="0" i="0" u="none" strike="noStrike" cap="none">
                <a:solidFill>
                  <a:srgbClr val="888888"/>
                </a:solidFill>
                <a:latin typeface="Calibri"/>
                <a:ea typeface="Calibri"/>
                <a:cs typeface="Calibri"/>
                <a:sym typeface="Calibri"/>
              </a:defRPr>
            </a:lvl1pPr>
            <a:lvl2pPr marL="0" marR="0" lvl="1" indent="0" algn="r" rtl="0">
              <a:spcBef>
                <a:spcPts val="0"/>
              </a:spcBef>
              <a:buNone/>
              <a:defRPr sz="800" b="0" i="0" u="none" strike="noStrike" cap="none">
                <a:solidFill>
                  <a:srgbClr val="888888"/>
                </a:solidFill>
                <a:latin typeface="Calibri"/>
                <a:ea typeface="Calibri"/>
                <a:cs typeface="Calibri"/>
                <a:sym typeface="Calibri"/>
              </a:defRPr>
            </a:lvl2pPr>
            <a:lvl3pPr marL="0" marR="0" lvl="2" indent="0" algn="r" rtl="0">
              <a:spcBef>
                <a:spcPts val="0"/>
              </a:spcBef>
              <a:buNone/>
              <a:defRPr sz="800" b="0" i="0" u="none" strike="noStrike" cap="none">
                <a:solidFill>
                  <a:srgbClr val="888888"/>
                </a:solidFill>
                <a:latin typeface="Calibri"/>
                <a:ea typeface="Calibri"/>
                <a:cs typeface="Calibri"/>
                <a:sym typeface="Calibri"/>
              </a:defRPr>
            </a:lvl3pPr>
            <a:lvl4pPr marL="0" marR="0" lvl="3" indent="0" algn="r" rtl="0">
              <a:spcBef>
                <a:spcPts val="0"/>
              </a:spcBef>
              <a:buNone/>
              <a:defRPr sz="800" b="0" i="0" u="none" strike="noStrike" cap="none">
                <a:solidFill>
                  <a:srgbClr val="888888"/>
                </a:solidFill>
                <a:latin typeface="Calibri"/>
                <a:ea typeface="Calibri"/>
                <a:cs typeface="Calibri"/>
                <a:sym typeface="Calibri"/>
              </a:defRPr>
            </a:lvl4pPr>
            <a:lvl5pPr marL="0" marR="0" lvl="4" indent="0" algn="r" rtl="0">
              <a:spcBef>
                <a:spcPts val="0"/>
              </a:spcBef>
              <a:buNone/>
              <a:defRPr sz="800" b="0" i="0" u="none" strike="noStrike" cap="none">
                <a:solidFill>
                  <a:srgbClr val="888888"/>
                </a:solidFill>
                <a:latin typeface="Calibri"/>
                <a:ea typeface="Calibri"/>
                <a:cs typeface="Calibri"/>
                <a:sym typeface="Calibri"/>
              </a:defRPr>
            </a:lvl5pPr>
            <a:lvl6pPr marL="0" marR="0" lvl="5" indent="0" algn="r" rtl="0">
              <a:spcBef>
                <a:spcPts val="0"/>
              </a:spcBef>
              <a:buNone/>
              <a:defRPr sz="800" b="0" i="0" u="none" strike="noStrike" cap="none">
                <a:solidFill>
                  <a:srgbClr val="888888"/>
                </a:solidFill>
                <a:latin typeface="Calibri"/>
                <a:ea typeface="Calibri"/>
                <a:cs typeface="Calibri"/>
                <a:sym typeface="Calibri"/>
              </a:defRPr>
            </a:lvl6pPr>
            <a:lvl7pPr marL="0" marR="0" lvl="6" indent="0" algn="r" rtl="0">
              <a:spcBef>
                <a:spcPts val="0"/>
              </a:spcBef>
              <a:buNone/>
              <a:defRPr sz="800" b="0" i="0" u="none" strike="noStrike" cap="none">
                <a:solidFill>
                  <a:srgbClr val="888888"/>
                </a:solidFill>
                <a:latin typeface="Calibri"/>
                <a:ea typeface="Calibri"/>
                <a:cs typeface="Calibri"/>
                <a:sym typeface="Calibri"/>
              </a:defRPr>
            </a:lvl7pPr>
            <a:lvl8pPr marL="0" marR="0" lvl="7" indent="0" algn="r" rtl="0">
              <a:spcBef>
                <a:spcPts val="0"/>
              </a:spcBef>
              <a:buNone/>
              <a:defRPr sz="800" b="0" i="0" u="none" strike="noStrike" cap="none">
                <a:solidFill>
                  <a:srgbClr val="888888"/>
                </a:solidFill>
                <a:latin typeface="Calibri"/>
                <a:ea typeface="Calibri"/>
                <a:cs typeface="Calibri"/>
                <a:sym typeface="Calibri"/>
              </a:defRPr>
            </a:lvl8pPr>
            <a:lvl9pPr marL="0" marR="0" lvl="8" indent="0" algn="r" rtl="0">
              <a:spcBef>
                <a:spcPts val="0"/>
              </a:spcBef>
              <a:buNone/>
              <a:defRPr sz="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9.pn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netflixtechblog.com/netflix-recommendations-beyond-the-5-stars-part-1-55838468f429"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1.png"/><Relationship Id="rId7"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5.png"/><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5.png"/><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35.png"/><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www.foodlogistics.com/software-technology/news/12017711/walmart-walmart-uses-weather-forecasts-to-predict-sales"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watch?v=fiSfB74yvlk"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7.xml.rels><?xml version="1.0" encoding="UTF-8" standalone="yes"?>
<Relationships xmlns="http://schemas.openxmlformats.org/package/2006/relationships"><Relationship Id="rId3" Type="http://schemas.openxmlformats.org/officeDocument/2006/relationships/hyperlink" Target="https://www.nytimes.com/2012/02/19/magazine/shopping-habits.html"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40606"/>
        </a:solidFill>
        <a:effectLst/>
      </p:bgPr>
    </p:bg>
    <p:spTree>
      <p:nvGrpSpPr>
        <p:cNvPr id="1" name="Shape 87"/>
        <p:cNvGrpSpPr/>
        <p:nvPr/>
      </p:nvGrpSpPr>
      <p:grpSpPr>
        <a:xfrm>
          <a:off x="0" y="0"/>
          <a:ext cx="0" cy="0"/>
          <a:chOff x="0" y="0"/>
          <a:chExt cx="0" cy="0"/>
        </a:xfrm>
      </p:grpSpPr>
      <p:grpSp>
        <p:nvGrpSpPr>
          <p:cNvPr id="88" name="Google Shape;88;p13"/>
          <p:cNvGrpSpPr/>
          <p:nvPr/>
        </p:nvGrpSpPr>
        <p:grpSpPr>
          <a:xfrm rot="-5400000">
            <a:off x="4365322" y="-968680"/>
            <a:ext cx="3340808" cy="12312551"/>
            <a:chOff x="0" y="-47625"/>
            <a:chExt cx="1953469" cy="4864218"/>
          </a:xfrm>
        </p:grpSpPr>
        <p:sp>
          <p:nvSpPr>
            <p:cNvPr id="89" name="Google Shape;89;p13"/>
            <p:cNvSpPr/>
            <p:nvPr/>
          </p:nvSpPr>
          <p:spPr>
            <a:xfrm>
              <a:off x="0" y="0"/>
              <a:ext cx="1953469" cy="4816592"/>
            </a:xfrm>
            <a:custGeom>
              <a:avLst/>
              <a:gdLst/>
              <a:ahLst/>
              <a:cxnLst/>
              <a:rect l="l" t="t" r="r" b="b"/>
              <a:pathLst>
                <a:path w="1953469" h="4816592" extrusionOk="0">
                  <a:moveTo>
                    <a:pt x="0" y="0"/>
                  </a:moveTo>
                  <a:lnTo>
                    <a:pt x="1953469" y="0"/>
                  </a:lnTo>
                  <a:lnTo>
                    <a:pt x="1953469" y="4816592"/>
                  </a:lnTo>
                  <a:lnTo>
                    <a:pt x="0" y="4816592"/>
                  </a:lnTo>
                  <a:close/>
                </a:path>
              </a:pathLst>
            </a:custGeom>
            <a:gradFill>
              <a:gsLst>
                <a:gs pos="0">
                  <a:srgbClr val="03D8AF"/>
                </a:gs>
                <a:gs pos="100000">
                  <a:srgbClr val="03D8AF">
                    <a:alpha val="0"/>
                  </a:srgbClr>
                </a:gs>
              </a:gsLst>
              <a:lin ang="0" scaled="0"/>
            </a:gradFill>
            <a:ln>
              <a:noFill/>
            </a:ln>
          </p:spPr>
          <p:txBody>
            <a:bodyPr/>
            <a:lstStyle/>
            <a:p>
              <a:endParaRPr lang="en-US"/>
            </a:p>
          </p:txBody>
        </p:sp>
        <p:sp>
          <p:nvSpPr>
            <p:cNvPr id="90" name="Google Shape;90;p13"/>
            <p:cNvSpPr txBox="1"/>
            <p:nvPr/>
          </p:nvSpPr>
          <p:spPr>
            <a:xfrm>
              <a:off x="0" y="-47625"/>
              <a:ext cx="1953469" cy="4864218"/>
            </a:xfrm>
            <a:prstGeom prst="rect">
              <a:avLst/>
            </a:prstGeom>
            <a:noFill/>
            <a:ln>
              <a:noFill/>
            </a:ln>
          </p:spPr>
          <p:txBody>
            <a:bodyPr spcFirstLastPara="1" wrap="square" lIns="33850" tIns="33850" rIns="33850" bIns="33850" anchor="ctr" anchorCtr="0">
              <a:noAutofit/>
            </a:bodyPr>
            <a:lstStyle/>
            <a:p>
              <a:pPr marL="0" marR="0" lvl="0" indent="0" algn="ctr" rtl="0">
                <a:lnSpc>
                  <a:spcPct val="136500"/>
                </a:lnSpc>
                <a:spcBef>
                  <a:spcPts val="0"/>
                </a:spcBef>
                <a:spcAft>
                  <a:spcPts val="0"/>
                </a:spcAft>
                <a:buNone/>
              </a:pPr>
              <a:endParaRPr sz="1200" b="0" i="0" u="none" strike="noStrike" cap="none">
                <a:solidFill>
                  <a:srgbClr val="000000"/>
                </a:solidFill>
                <a:latin typeface="Calibri"/>
                <a:ea typeface="Calibri"/>
                <a:cs typeface="Calibri"/>
                <a:sym typeface="Calibri"/>
              </a:endParaRPr>
            </a:p>
          </p:txBody>
        </p:sp>
      </p:grpSp>
      <p:sp>
        <p:nvSpPr>
          <p:cNvPr id="91" name="Google Shape;91;p13"/>
          <p:cNvSpPr/>
          <p:nvPr/>
        </p:nvSpPr>
        <p:spPr>
          <a:xfrm>
            <a:off x="6048964" y="-90063"/>
            <a:ext cx="4981961" cy="6462055"/>
          </a:xfrm>
          <a:custGeom>
            <a:avLst/>
            <a:gdLst/>
            <a:ahLst/>
            <a:cxnLst/>
            <a:rect l="l" t="t" r="r" b="b"/>
            <a:pathLst>
              <a:path w="7472942" h="9693082" extrusionOk="0">
                <a:moveTo>
                  <a:pt x="0" y="0"/>
                </a:moveTo>
                <a:lnTo>
                  <a:pt x="7472942" y="0"/>
                </a:lnTo>
                <a:lnTo>
                  <a:pt x="7472942" y="9693081"/>
                </a:lnTo>
                <a:lnTo>
                  <a:pt x="0" y="9693081"/>
                </a:lnTo>
                <a:lnTo>
                  <a:pt x="0" y="0"/>
                </a:lnTo>
                <a:close/>
              </a:path>
            </a:pathLst>
          </a:custGeom>
          <a:blipFill rotWithShape="1">
            <a:blip r:embed="rId3">
              <a:alphaModFix amt="12000"/>
            </a:blip>
            <a:stretch>
              <a:fillRect/>
            </a:stretch>
          </a:blipFill>
          <a:ln>
            <a:noFill/>
          </a:ln>
        </p:spPr>
        <p:txBody>
          <a:bodyPr/>
          <a:lstStyle/>
          <a:p>
            <a:endParaRPr lang="en-US"/>
          </a:p>
        </p:txBody>
      </p:sp>
      <p:grpSp>
        <p:nvGrpSpPr>
          <p:cNvPr id="92" name="Google Shape;92;p13"/>
          <p:cNvGrpSpPr/>
          <p:nvPr/>
        </p:nvGrpSpPr>
        <p:grpSpPr>
          <a:xfrm rot="10800000">
            <a:off x="0" y="5119470"/>
            <a:ext cx="12192000" cy="807742"/>
            <a:chOff x="0" y="-47625"/>
            <a:chExt cx="4816593" cy="319108"/>
          </a:xfrm>
        </p:grpSpPr>
        <p:sp>
          <p:nvSpPr>
            <p:cNvPr id="93" name="Google Shape;93;p13"/>
            <p:cNvSpPr/>
            <p:nvPr/>
          </p:nvSpPr>
          <p:spPr>
            <a:xfrm>
              <a:off x="0" y="0"/>
              <a:ext cx="4816592" cy="271483"/>
            </a:xfrm>
            <a:custGeom>
              <a:avLst/>
              <a:gdLst/>
              <a:ahLst/>
              <a:cxnLst/>
              <a:rect l="l" t="t" r="r" b="b"/>
              <a:pathLst>
                <a:path w="4816592" h="271483" extrusionOk="0">
                  <a:moveTo>
                    <a:pt x="0" y="0"/>
                  </a:moveTo>
                  <a:lnTo>
                    <a:pt x="4816592" y="0"/>
                  </a:lnTo>
                  <a:lnTo>
                    <a:pt x="4816592" y="271483"/>
                  </a:lnTo>
                  <a:lnTo>
                    <a:pt x="0" y="271483"/>
                  </a:lnTo>
                  <a:close/>
                </a:path>
              </a:pathLst>
            </a:custGeom>
            <a:gradFill>
              <a:gsLst>
                <a:gs pos="0">
                  <a:srgbClr val="000000"/>
                </a:gs>
                <a:gs pos="100000">
                  <a:srgbClr val="FFFFFF">
                    <a:alpha val="0"/>
                  </a:srgbClr>
                </a:gs>
              </a:gsLst>
              <a:lin ang="5400000" scaled="0"/>
            </a:gradFill>
            <a:ln>
              <a:noFill/>
            </a:ln>
          </p:spPr>
          <p:txBody>
            <a:bodyPr/>
            <a:lstStyle/>
            <a:p>
              <a:endParaRPr lang="en-US"/>
            </a:p>
          </p:txBody>
        </p:sp>
        <p:sp>
          <p:nvSpPr>
            <p:cNvPr id="94" name="Google Shape;94;p13"/>
            <p:cNvSpPr txBox="1"/>
            <p:nvPr/>
          </p:nvSpPr>
          <p:spPr>
            <a:xfrm>
              <a:off x="0" y="-47625"/>
              <a:ext cx="4816593" cy="319108"/>
            </a:xfrm>
            <a:prstGeom prst="rect">
              <a:avLst/>
            </a:prstGeom>
            <a:noFill/>
            <a:ln>
              <a:noFill/>
            </a:ln>
          </p:spPr>
          <p:txBody>
            <a:bodyPr spcFirstLastPara="1" wrap="square" lIns="33850" tIns="33850" rIns="33850" bIns="33850" anchor="ctr" anchorCtr="0">
              <a:noAutofit/>
            </a:bodyPr>
            <a:lstStyle/>
            <a:p>
              <a:pPr marL="0" marR="0" lvl="0" indent="0" algn="ctr" rtl="0">
                <a:lnSpc>
                  <a:spcPct val="136500"/>
                </a:lnSpc>
                <a:spcBef>
                  <a:spcPts val="0"/>
                </a:spcBef>
                <a:spcAft>
                  <a:spcPts val="0"/>
                </a:spcAft>
                <a:buNone/>
              </a:pPr>
              <a:endParaRPr sz="1200" b="0" i="0" u="none" strike="noStrike" cap="none">
                <a:solidFill>
                  <a:srgbClr val="000000"/>
                </a:solidFill>
                <a:latin typeface="Calibri"/>
                <a:ea typeface="Calibri"/>
                <a:cs typeface="Calibri"/>
                <a:sym typeface="Calibri"/>
              </a:endParaRPr>
            </a:p>
          </p:txBody>
        </p:sp>
      </p:grpSp>
      <p:cxnSp>
        <p:nvCxnSpPr>
          <p:cNvPr id="95" name="Google Shape;95;p13"/>
          <p:cNvCxnSpPr/>
          <p:nvPr/>
        </p:nvCxnSpPr>
        <p:spPr>
          <a:xfrm rot="10800000">
            <a:off x="10892637" y="1102527"/>
            <a:ext cx="0" cy="3682419"/>
          </a:xfrm>
          <a:prstGeom prst="straightConnector1">
            <a:avLst/>
          </a:prstGeom>
          <a:noFill/>
          <a:ln w="9525" cap="flat" cmpd="sng">
            <a:solidFill>
              <a:srgbClr val="FFFFFF"/>
            </a:solidFill>
            <a:prstDash val="solid"/>
            <a:round/>
            <a:headEnd type="none" w="sm" len="sm"/>
            <a:tailEnd type="none" w="sm" len="sm"/>
          </a:ln>
        </p:spPr>
      </p:cxnSp>
      <p:cxnSp>
        <p:nvCxnSpPr>
          <p:cNvPr id="96" name="Google Shape;96;p13"/>
          <p:cNvCxnSpPr/>
          <p:nvPr/>
        </p:nvCxnSpPr>
        <p:spPr>
          <a:xfrm rot="10800000">
            <a:off x="688975" y="1581991"/>
            <a:ext cx="0" cy="3199781"/>
          </a:xfrm>
          <a:prstGeom prst="straightConnector1">
            <a:avLst/>
          </a:prstGeom>
          <a:noFill/>
          <a:ln w="9525" cap="flat" cmpd="sng">
            <a:solidFill>
              <a:srgbClr val="FFFFFF"/>
            </a:solidFill>
            <a:prstDash val="solid"/>
            <a:round/>
            <a:headEnd type="none" w="sm" len="sm"/>
            <a:tailEnd type="none" w="sm" len="sm"/>
          </a:ln>
        </p:spPr>
      </p:cxnSp>
      <p:sp>
        <p:nvSpPr>
          <p:cNvPr id="97" name="Google Shape;97;p13"/>
          <p:cNvSpPr/>
          <p:nvPr/>
        </p:nvSpPr>
        <p:spPr>
          <a:xfrm>
            <a:off x="376813" y="631135"/>
            <a:ext cx="2202763" cy="881771"/>
          </a:xfrm>
          <a:custGeom>
            <a:avLst/>
            <a:gdLst/>
            <a:ahLst/>
            <a:cxnLst/>
            <a:rect l="l" t="t" r="r" b="b"/>
            <a:pathLst>
              <a:path w="3304144" h="1322657" extrusionOk="0">
                <a:moveTo>
                  <a:pt x="0" y="0"/>
                </a:moveTo>
                <a:lnTo>
                  <a:pt x="3304144" y="0"/>
                </a:lnTo>
                <a:lnTo>
                  <a:pt x="3304144" y="1322657"/>
                </a:lnTo>
                <a:lnTo>
                  <a:pt x="0" y="1322657"/>
                </a:lnTo>
                <a:lnTo>
                  <a:pt x="0" y="0"/>
                </a:lnTo>
                <a:close/>
              </a:path>
            </a:pathLst>
          </a:custGeom>
          <a:blipFill rotWithShape="1">
            <a:blip r:embed="rId4">
              <a:alphaModFix/>
            </a:blip>
            <a:stretch>
              <a:fillRect r="-439"/>
            </a:stretch>
          </a:blipFill>
          <a:ln>
            <a:noFill/>
          </a:ln>
        </p:spPr>
        <p:txBody>
          <a:bodyPr/>
          <a:lstStyle/>
          <a:p>
            <a:endParaRPr lang="en-US"/>
          </a:p>
        </p:txBody>
      </p:sp>
      <p:cxnSp>
        <p:nvCxnSpPr>
          <p:cNvPr id="98" name="Google Shape;98;p13"/>
          <p:cNvCxnSpPr/>
          <p:nvPr/>
        </p:nvCxnSpPr>
        <p:spPr>
          <a:xfrm>
            <a:off x="685801" y="4784947"/>
            <a:ext cx="10206836" cy="0"/>
          </a:xfrm>
          <a:prstGeom prst="straightConnector1">
            <a:avLst/>
          </a:prstGeom>
          <a:noFill/>
          <a:ln w="9525" cap="flat" cmpd="sng">
            <a:solidFill>
              <a:srgbClr val="FFFFFF"/>
            </a:solidFill>
            <a:prstDash val="solid"/>
            <a:round/>
            <a:headEnd type="none" w="sm" len="sm"/>
            <a:tailEnd type="none" w="sm" len="sm"/>
          </a:ln>
        </p:spPr>
      </p:cxnSp>
      <p:cxnSp>
        <p:nvCxnSpPr>
          <p:cNvPr id="99" name="Google Shape;99;p13"/>
          <p:cNvCxnSpPr/>
          <p:nvPr/>
        </p:nvCxnSpPr>
        <p:spPr>
          <a:xfrm rot="10800000" flipH="1">
            <a:off x="5083728" y="1096177"/>
            <a:ext cx="2562630" cy="6351"/>
          </a:xfrm>
          <a:prstGeom prst="straightConnector1">
            <a:avLst/>
          </a:prstGeom>
          <a:noFill/>
          <a:ln w="9525" cap="flat" cmpd="sng">
            <a:solidFill>
              <a:srgbClr val="FFFFFF"/>
            </a:solidFill>
            <a:prstDash val="solid"/>
            <a:round/>
            <a:headEnd type="none" w="sm" len="sm"/>
            <a:tailEnd type="none" w="sm" len="sm"/>
          </a:ln>
        </p:spPr>
      </p:cxnSp>
      <p:cxnSp>
        <p:nvCxnSpPr>
          <p:cNvPr id="100" name="Google Shape;100;p13"/>
          <p:cNvCxnSpPr/>
          <p:nvPr/>
        </p:nvCxnSpPr>
        <p:spPr>
          <a:xfrm>
            <a:off x="9481911" y="1102528"/>
            <a:ext cx="1410726" cy="0"/>
          </a:xfrm>
          <a:prstGeom prst="straightConnector1">
            <a:avLst/>
          </a:prstGeom>
          <a:noFill/>
          <a:ln w="9525" cap="flat" cmpd="sng">
            <a:solidFill>
              <a:srgbClr val="FFFFFF"/>
            </a:solidFill>
            <a:prstDash val="solid"/>
            <a:round/>
            <a:headEnd type="none" w="sm" len="sm"/>
            <a:tailEnd type="none" w="sm" len="sm"/>
          </a:ln>
        </p:spPr>
      </p:cxnSp>
      <p:grpSp>
        <p:nvGrpSpPr>
          <p:cNvPr id="101" name="Google Shape;101;p13"/>
          <p:cNvGrpSpPr/>
          <p:nvPr/>
        </p:nvGrpSpPr>
        <p:grpSpPr>
          <a:xfrm>
            <a:off x="0" y="6619743"/>
            <a:ext cx="12192000" cy="238714"/>
            <a:chOff x="0" y="-47625"/>
            <a:chExt cx="4816593" cy="94308"/>
          </a:xfrm>
        </p:grpSpPr>
        <p:sp>
          <p:nvSpPr>
            <p:cNvPr id="102" name="Google Shape;102;p13"/>
            <p:cNvSpPr/>
            <p:nvPr/>
          </p:nvSpPr>
          <p:spPr>
            <a:xfrm>
              <a:off x="0" y="0"/>
              <a:ext cx="4816592" cy="46683"/>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sp>
          <p:nvSpPr>
            <p:cNvPr id="103" name="Google Shape;103;p13"/>
            <p:cNvSpPr txBox="1"/>
            <p:nvPr/>
          </p:nvSpPr>
          <p:spPr>
            <a:xfrm>
              <a:off x="0" y="-47625"/>
              <a:ext cx="4816593" cy="94308"/>
            </a:xfrm>
            <a:prstGeom prst="rect">
              <a:avLst/>
            </a:prstGeom>
            <a:noFill/>
            <a:ln>
              <a:noFill/>
            </a:ln>
          </p:spPr>
          <p:txBody>
            <a:bodyPr spcFirstLastPara="1" wrap="square" lIns="33850" tIns="33850" rIns="33850" bIns="33850" anchor="ctr" anchorCtr="0">
              <a:noAutofit/>
            </a:bodyPr>
            <a:lstStyle/>
            <a:p>
              <a:pPr marL="0" marR="0" lvl="0" indent="0" algn="ctr" rtl="0">
                <a:lnSpc>
                  <a:spcPct val="136500"/>
                </a:lnSpc>
                <a:spcBef>
                  <a:spcPts val="0"/>
                </a:spcBef>
                <a:spcAft>
                  <a:spcPts val="0"/>
                </a:spcAft>
                <a:buNone/>
              </a:pPr>
              <a:endParaRPr sz="1200" b="0" i="0" u="none" strike="noStrike" cap="none">
                <a:solidFill>
                  <a:srgbClr val="000000"/>
                </a:solidFill>
                <a:latin typeface="Calibri"/>
                <a:ea typeface="Calibri"/>
                <a:cs typeface="Calibri"/>
                <a:sym typeface="Calibri"/>
              </a:endParaRPr>
            </a:p>
          </p:txBody>
        </p:sp>
      </p:grpSp>
      <p:grpSp>
        <p:nvGrpSpPr>
          <p:cNvPr id="104" name="Google Shape;104;p13"/>
          <p:cNvGrpSpPr/>
          <p:nvPr/>
        </p:nvGrpSpPr>
        <p:grpSpPr>
          <a:xfrm rot="10800000">
            <a:off x="240" y="5068816"/>
            <a:ext cx="12191760" cy="1789641"/>
            <a:chOff x="0" y="-47625"/>
            <a:chExt cx="4816593" cy="754645"/>
          </a:xfrm>
        </p:grpSpPr>
        <p:sp>
          <p:nvSpPr>
            <p:cNvPr id="105" name="Google Shape;105;p13"/>
            <p:cNvSpPr/>
            <p:nvPr/>
          </p:nvSpPr>
          <p:spPr>
            <a:xfrm>
              <a:off x="0" y="0"/>
              <a:ext cx="4816592" cy="707020"/>
            </a:xfrm>
            <a:custGeom>
              <a:avLst/>
              <a:gdLst/>
              <a:ahLst/>
              <a:cxnLst/>
              <a:rect l="l" t="t" r="r" b="b"/>
              <a:pathLst>
                <a:path w="4816592" h="707020" extrusionOk="0">
                  <a:moveTo>
                    <a:pt x="0" y="0"/>
                  </a:moveTo>
                  <a:lnTo>
                    <a:pt x="4816592" y="0"/>
                  </a:lnTo>
                  <a:lnTo>
                    <a:pt x="4816592" y="707020"/>
                  </a:lnTo>
                  <a:lnTo>
                    <a:pt x="0" y="707020"/>
                  </a:lnTo>
                  <a:close/>
                </a:path>
              </a:pathLst>
            </a:custGeom>
            <a:solidFill>
              <a:srgbClr val="000000"/>
            </a:solidFill>
            <a:ln>
              <a:noFill/>
            </a:ln>
          </p:spPr>
          <p:txBody>
            <a:bodyPr/>
            <a:lstStyle/>
            <a:p>
              <a:endParaRPr lang="en-US"/>
            </a:p>
          </p:txBody>
        </p:sp>
        <p:sp>
          <p:nvSpPr>
            <p:cNvPr id="106" name="Google Shape;106;p13"/>
            <p:cNvSpPr txBox="1"/>
            <p:nvPr/>
          </p:nvSpPr>
          <p:spPr>
            <a:xfrm>
              <a:off x="0" y="-47625"/>
              <a:ext cx="4816593" cy="754645"/>
            </a:xfrm>
            <a:prstGeom prst="rect">
              <a:avLst/>
            </a:prstGeom>
            <a:noFill/>
            <a:ln>
              <a:noFill/>
            </a:ln>
          </p:spPr>
          <p:txBody>
            <a:bodyPr spcFirstLastPara="1" wrap="square" lIns="33850" tIns="33850" rIns="33850" bIns="33850" anchor="ctr" anchorCtr="0">
              <a:noAutofit/>
            </a:bodyPr>
            <a:lstStyle/>
            <a:p>
              <a:pPr marL="0" marR="0" lvl="0" indent="0" algn="ctr" rtl="0">
                <a:lnSpc>
                  <a:spcPct val="136500"/>
                </a:lnSpc>
                <a:spcBef>
                  <a:spcPts val="0"/>
                </a:spcBef>
                <a:spcAft>
                  <a:spcPts val="0"/>
                </a:spcAft>
                <a:buNone/>
              </a:pPr>
              <a:endParaRPr sz="1200" b="0" i="0" u="none" strike="noStrike" cap="none">
                <a:solidFill>
                  <a:srgbClr val="000000"/>
                </a:solidFill>
                <a:latin typeface="Calibri"/>
                <a:ea typeface="Calibri"/>
                <a:cs typeface="Calibri"/>
                <a:sym typeface="Calibri"/>
              </a:endParaRPr>
            </a:p>
          </p:txBody>
        </p:sp>
      </p:grpSp>
      <p:sp>
        <p:nvSpPr>
          <p:cNvPr id="107" name="Google Shape;107;p13"/>
          <p:cNvSpPr txBox="1"/>
          <p:nvPr/>
        </p:nvSpPr>
        <p:spPr>
          <a:xfrm>
            <a:off x="1120434" y="1873584"/>
            <a:ext cx="8204954" cy="1461939"/>
          </a:xfrm>
          <a:prstGeom prst="rect">
            <a:avLst/>
          </a:prstGeom>
          <a:noFill/>
          <a:ln>
            <a:noFill/>
          </a:ln>
        </p:spPr>
        <p:txBody>
          <a:bodyPr spcFirstLastPara="1" wrap="square" lIns="0" tIns="0" rIns="0" bIns="0" anchor="t" anchorCtr="0">
            <a:spAutoFit/>
          </a:bodyPr>
          <a:lstStyle/>
          <a:p>
            <a:pPr marL="0" marR="0" lvl="0" indent="0" algn="l" rtl="0">
              <a:lnSpc>
                <a:spcPct val="104988"/>
              </a:lnSpc>
              <a:spcBef>
                <a:spcPts val="0"/>
              </a:spcBef>
              <a:spcAft>
                <a:spcPts val="0"/>
              </a:spcAft>
              <a:buNone/>
            </a:pPr>
            <a:r>
              <a:rPr lang="en-US" sz="5392" b="1" i="0" u="none" strike="noStrike" cap="none">
                <a:solidFill>
                  <a:srgbClr val="FFFFFF"/>
                </a:solidFill>
                <a:latin typeface="Ubuntu"/>
                <a:ea typeface="Ubuntu"/>
                <a:cs typeface="Ubuntu"/>
                <a:sym typeface="Ubuntu"/>
              </a:rPr>
              <a:t>Foundations of Data Analytics</a:t>
            </a:r>
            <a:endParaRPr/>
          </a:p>
        </p:txBody>
      </p:sp>
      <p:sp>
        <p:nvSpPr>
          <p:cNvPr id="108" name="Google Shape;108;p13"/>
          <p:cNvSpPr txBox="1"/>
          <p:nvPr/>
        </p:nvSpPr>
        <p:spPr>
          <a:xfrm>
            <a:off x="1120434" y="3605069"/>
            <a:ext cx="8564401" cy="307777"/>
          </a:xfrm>
          <a:prstGeom prst="rect">
            <a:avLst/>
          </a:prstGeom>
          <a:noFill/>
          <a:ln>
            <a:noFill/>
          </a:ln>
        </p:spPr>
        <p:txBody>
          <a:bodyPr spcFirstLastPara="1" wrap="square" lIns="0" tIns="0" rIns="0" bIns="0" anchor="t" anchorCtr="0">
            <a:spAutoFit/>
          </a:bodyPr>
          <a:lstStyle/>
          <a:p>
            <a:pPr marL="0" marR="0" lvl="0" indent="0" algn="l" rtl="0">
              <a:lnSpc>
                <a:spcPct val="98125"/>
              </a:lnSpc>
              <a:spcBef>
                <a:spcPts val="0"/>
              </a:spcBef>
              <a:spcAft>
                <a:spcPts val="0"/>
              </a:spcAft>
              <a:buNone/>
            </a:pPr>
            <a:r>
              <a:rPr lang="en-US" sz="2400" b="0" i="0" u="none" strike="noStrike" cap="none">
                <a:solidFill>
                  <a:srgbClr val="FFC000"/>
                </a:solidFill>
                <a:latin typeface="Ubuntu"/>
                <a:ea typeface="Ubuntu"/>
                <a:cs typeface="Ubuntu"/>
                <a:sym typeface="Ubuntu"/>
              </a:rPr>
              <a:t>Module 01</a:t>
            </a:r>
            <a:endParaRPr sz="2400" b="1" i="0" u="none" strike="noStrike" cap="none">
              <a:solidFill>
                <a:srgbClr val="FFC000"/>
              </a:solidFill>
              <a:latin typeface="Ubuntu"/>
              <a:ea typeface="Ubuntu"/>
              <a:cs typeface="Ubuntu"/>
              <a:sym typeface="Ubuntu"/>
            </a:endParaRPr>
          </a:p>
        </p:txBody>
      </p:sp>
      <p:pic>
        <p:nvPicPr>
          <p:cNvPr id="109" name="Google Shape;109;p13"/>
          <p:cNvPicPr preferRelativeResize="0"/>
          <p:nvPr/>
        </p:nvPicPr>
        <p:blipFill rotWithShape="1">
          <a:blip r:embed="rId5">
            <a:alphaModFix/>
          </a:blip>
          <a:srcRect/>
          <a:stretch/>
        </p:blipFill>
        <p:spPr>
          <a:xfrm>
            <a:off x="2715186" y="723566"/>
            <a:ext cx="2338644" cy="713171"/>
          </a:xfrm>
          <a:prstGeom prst="rect">
            <a:avLst/>
          </a:prstGeom>
          <a:noFill/>
          <a:ln>
            <a:noFill/>
          </a:ln>
        </p:spPr>
      </p:pic>
      <p:sp>
        <p:nvSpPr>
          <p:cNvPr id="110" name="Google Shape;110;p13"/>
          <p:cNvSpPr txBox="1"/>
          <p:nvPr/>
        </p:nvSpPr>
        <p:spPr>
          <a:xfrm>
            <a:off x="1120418" y="5507059"/>
            <a:ext cx="9624300" cy="1032900"/>
          </a:xfrm>
          <a:prstGeom prst="rect">
            <a:avLst/>
          </a:prstGeom>
          <a:noFill/>
          <a:ln>
            <a:noFill/>
          </a:ln>
        </p:spPr>
        <p:txBody>
          <a:bodyPr spcFirstLastPara="1" wrap="square" lIns="0" tIns="0" rIns="0" bIns="0" anchor="t" anchorCtr="0">
            <a:spAutoFit/>
          </a:bodyPr>
          <a:lstStyle/>
          <a:p>
            <a:pPr marL="0" marR="0" lvl="0" indent="0" algn="l" rtl="0">
              <a:lnSpc>
                <a:spcPct val="117750"/>
              </a:lnSpc>
              <a:spcBef>
                <a:spcPts val="0"/>
              </a:spcBef>
              <a:spcAft>
                <a:spcPts val="0"/>
              </a:spcAft>
              <a:buNone/>
            </a:pPr>
            <a:r>
              <a:rPr lang="en-US" sz="2000" b="0" i="0" u="none" strike="noStrike" cap="none">
                <a:solidFill>
                  <a:schemeClr val="lt1"/>
                </a:solidFill>
                <a:latin typeface="Ubuntu"/>
                <a:ea typeface="Ubuntu"/>
                <a:cs typeface="Ubuntu"/>
                <a:sym typeface="Ubuntu"/>
              </a:rPr>
              <a:t>Over 2.5 quintillion bytes of data are created every single day, equivalent to streaming over 250 million hours of HD video on YouTube. Data Analytics helps make sense of this massive flood of information, turning it into actionable insights!</a:t>
            </a:r>
            <a:endParaRPr sz="2000" b="1" i="0" u="none" strike="noStrike" cap="none">
              <a:solidFill>
                <a:schemeClr val="lt1"/>
              </a:solidFill>
              <a:latin typeface="Ubuntu"/>
              <a:ea typeface="Ubuntu"/>
              <a:cs typeface="Ubuntu"/>
              <a:sym typeface="Ubuntu"/>
            </a:endParaRPr>
          </a:p>
        </p:txBody>
      </p:sp>
      <p:pic>
        <p:nvPicPr>
          <p:cNvPr id="111" name="Google Shape;111;p13"/>
          <p:cNvPicPr preferRelativeResize="0"/>
          <p:nvPr/>
        </p:nvPicPr>
        <p:blipFill rotWithShape="1">
          <a:blip r:embed="rId6">
            <a:alphaModFix/>
          </a:blip>
          <a:srcRect/>
          <a:stretch/>
        </p:blipFill>
        <p:spPr>
          <a:xfrm>
            <a:off x="9711948" y="4446260"/>
            <a:ext cx="2388948" cy="238894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1"/>
        <p:cNvGrpSpPr/>
        <p:nvPr/>
      </p:nvGrpSpPr>
      <p:grpSpPr>
        <a:xfrm>
          <a:off x="0" y="0"/>
          <a:ext cx="0" cy="0"/>
          <a:chOff x="0" y="0"/>
          <a:chExt cx="0" cy="0"/>
        </a:xfrm>
      </p:grpSpPr>
      <p:sp>
        <p:nvSpPr>
          <p:cNvPr id="212" name="Google Shape;212;p22"/>
          <p:cNvSpPr/>
          <p:nvPr/>
        </p:nvSpPr>
        <p:spPr>
          <a:xfrm>
            <a:off x="113263" y="163595"/>
            <a:ext cx="11952914" cy="6488875"/>
          </a:xfrm>
          <a:prstGeom prst="roundRect">
            <a:avLst>
              <a:gd name="adj" fmla="val 2702"/>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13" name="Google Shape;213;p22"/>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sp>
        <p:nvSpPr>
          <p:cNvPr id="214" name="Google Shape;214;p22"/>
          <p:cNvSpPr txBox="1"/>
          <p:nvPr/>
        </p:nvSpPr>
        <p:spPr>
          <a:xfrm>
            <a:off x="406201" y="293079"/>
            <a:ext cx="7091877"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CC4A0"/>
              </a:buClr>
              <a:buSzPts val="4000"/>
              <a:buFont typeface="Ubuntu"/>
              <a:buNone/>
            </a:pPr>
            <a:r>
              <a:rPr lang="en-US" sz="4000" b="1" i="0" u="none" strike="noStrike" cap="none">
                <a:solidFill>
                  <a:srgbClr val="0CC4A0"/>
                </a:solidFill>
                <a:latin typeface="Ubuntu"/>
                <a:ea typeface="Ubuntu"/>
                <a:cs typeface="Ubuntu"/>
                <a:sym typeface="Ubuntu"/>
              </a:rPr>
              <a:t>Data Types</a:t>
            </a:r>
            <a:endParaRPr/>
          </a:p>
        </p:txBody>
      </p:sp>
      <p:sp>
        <p:nvSpPr>
          <p:cNvPr id="215" name="Google Shape;215;p22"/>
          <p:cNvSpPr txBox="1"/>
          <p:nvPr/>
        </p:nvSpPr>
        <p:spPr>
          <a:xfrm>
            <a:off x="706622" y="2489128"/>
            <a:ext cx="444705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800"/>
              <a:buFont typeface="Ubuntu"/>
              <a:buNone/>
            </a:pPr>
            <a:r>
              <a:rPr lang="en-US" sz="2800" b="1" i="0" u="none" strike="noStrike" cap="none">
                <a:solidFill>
                  <a:srgbClr val="FFFFFF"/>
                </a:solidFill>
                <a:latin typeface="Ubuntu"/>
                <a:ea typeface="Ubuntu"/>
                <a:cs typeface="Ubuntu"/>
                <a:sym typeface="Ubuntu"/>
              </a:rPr>
              <a:t>Qualitative (Categorical)</a:t>
            </a:r>
            <a:endParaRPr/>
          </a:p>
        </p:txBody>
      </p:sp>
      <p:cxnSp>
        <p:nvCxnSpPr>
          <p:cNvPr id="216" name="Google Shape;216;p22"/>
          <p:cNvCxnSpPr/>
          <p:nvPr/>
        </p:nvCxnSpPr>
        <p:spPr>
          <a:xfrm>
            <a:off x="5884027" y="908632"/>
            <a:ext cx="0" cy="5213055"/>
          </a:xfrm>
          <a:prstGeom prst="straightConnector1">
            <a:avLst/>
          </a:prstGeom>
          <a:noFill/>
          <a:ln w="57150" cap="flat" cmpd="sng">
            <a:solidFill>
              <a:srgbClr val="0CC4A0"/>
            </a:solidFill>
            <a:prstDash val="solid"/>
            <a:round/>
            <a:headEnd type="none" w="sm" len="sm"/>
            <a:tailEnd type="none" w="sm" len="sm"/>
          </a:ln>
        </p:spPr>
      </p:cxnSp>
      <p:pic>
        <p:nvPicPr>
          <p:cNvPr id="217" name="Google Shape;217;p22"/>
          <p:cNvPicPr preferRelativeResize="0"/>
          <p:nvPr/>
        </p:nvPicPr>
        <p:blipFill rotWithShape="1">
          <a:blip r:embed="rId3">
            <a:alphaModFix/>
          </a:blip>
          <a:srcRect/>
          <a:stretch/>
        </p:blipFill>
        <p:spPr>
          <a:xfrm>
            <a:off x="2114793" y="1827028"/>
            <a:ext cx="497377" cy="497377"/>
          </a:xfrm>
          <a:prstGeom prst="rect">
            <a:avLst/>
          </a:prstGeom>
          <a:solidFill>
            <a:schemeClr val="dk1"/>
          </a:solidFill>
          <a:ln>
            <a:noFill/>
          </a:ln>
        </p:spPr>
      </p:pic>
      <p:pic>
        <p:nvPicPr>
          <p:cNvPr id="218" name="Google Shape;218;p22"/>
          <p:cNvPicPr preferRelativeResize="0"/>
          <p:nvPr/>
        </p:nvPicPr>
        <p:blipFill rotWithShape="1">
          <a:blip r:embed="rId4">
            <a:alphaModFix/>
          </a:blip>
          <a:srcRect/>
          <a:stretch/>
        </p:blipFill>
        <p:spPr>
          <a:xfrm>
            <a:off x="2665633" y="1750022"/>
            <a:ext cx="651284" cy="651284"/>
          </a:xfrm>
          <a:prstGeom prst="rect">
            <a:avLst/>
          </a:prstGeom>
          <a:solidFill>
            <a:schemeClr val="dk1"/>
          </a:solidFill>
          <a:ln>
            <a:noFill/>
          </a:ln>
        </p:spPr>
      </p:pic>
      <p:sp>
        <p:nvSpPr>
          <p:cNvPr id="219" name="Google Shape;219;p22"/>
          <p:cNvSpPr txBox="1"/>
          <p:nvPr/>
        </p:nvSpPr>
        <p:spPr>
          <a:xfrm>
            <a:off x="6707842" y="2489128"/>
            <a:ext cx="447430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800"/>
              <a:buFont typeface="Ubuntu"/>
              <a:buNone/>
            </a:pPr>
            <a:r>
              <a:rPr lang="en-US" sz="2800" b="1" i="0" u="none" strike="noStrike" cap="none">
                <a:solidFill>
                  <a:srgbClr val="FFFFFF"/>
                </a:solidFill>
                <a:latin typeface="Ubuntu"/>
                <a:ea typeface="Ubuntu"/>
                <a:cs typeface="Ubuntu"/>
                <a:sym typeface="Ubuntu"/>
              </a:rPr>
              <a:t>Quantitative (Numerical)</a:t>
            </a:r>
            <a:endParaRPr/>
          </a:p>
        </p:txBody>
      </p:sp>
      <p:pic>
        <p:nvPicPr>
          <p:cNvPr id="220" name="Google Shape;220;p22"/>
          <p:cNvPicPr preferRelativeResize="0"/>
          <p:nvPr/>
        </p:nvPicPr>
        <p:blipFill rotWithShape="1">
          <a:blip r:embed="rId5">
            <a:alphaModFix/>
          </a:blip>
          <a:srcRect/>
          <a:stretch/>
        </p:blipFill>
        <p:spPr>
          <a:xfrm>
            <a:off x="8114418" y="1827028"/>
            <a:ext cx="497377" cy="497377"/>
          </a:xfrm>
          <a:prstGeom prst="rect">
            <a:avLst/>
          </a:prstGeom>
          <a:noFill/>
          <a:ln>
            <a:noFill/>
          </a:ln>
        </p:spPr>
      </p:pic>
      <p:pic>
        <p:nvPicPr>
          <p:cNvPr id="221" name="Google Shape;221;p22"/>
          <p:cNvPicPr preferRelativeResize="0"/>
          <p:nvPr/>
        </p:nvPicPr>
        <p:blipFill rotWithShape="1">
          <a:blip r:embed="rId6">
            <a:alphaModFix/>
          </a:blip>
          <a:srcRect/>
          <a:stretch/>
        </p:blipFill>
        <p:spPr>
          <a:xfrm>
            <a:off x="8702742" y="1785910"/>
            <a:ext cx="579505" cy="579505"/>
          </a:xfrm>
          <a:prstGeom prst="rect">
            <a:avLst/>
          </a:prstGeom>
          <a:noFill/>
          <a:ln>
            <a:noFill/>
          </a:ln>
        </p:spPr>
      </p:pic>
      <p:grpSp>
        <p:nvGrpSpPr>
          <p:cNvPr id="222" name="Google Shape;222;p22"/>
          <p:cNvGrpSpPr/>
          <p:nvPr/>
        </p:nvGrpSpPr>
        <p:grpSpPr>
          <a:xfrm>
            <a:off x="827667" y="3012443"/>
            <a:ext cx="4204960" cy="1207219"/>
            <a:chOff x="910792" y="3012443"/>
            <a:chExt cx="4204960" cy="1207219"/>
          </a:xfrm>
        </p:grpSpPr>
        <p:sp>
          <p:nvSpPr>
            <p:cNvPr id="223" name="Google Shape;223;p22"/>
            <p:cNvSpPr/>
            <p:nvPr/>
          </p:nvSpPr>
          <p:spPr>
            <a:xfrm rot="-5400000">
              <a:off x="2913536" y="1478599"/>
              <a:ext cx="199472" cy="4204960"/>
            </a:xfrm>
            <a:prstGeom prst="rightBracket">
              <a:avLst>
                <a:gd name="adj" fmla="val 62503"/>
              </a:avLst>
            </a:prstGeom>
            <a:noFill/>
            <a:ln w="1905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224" name="Google Shape;224;p22"/>
            <p:cNvCxnSpPr>
              <a:stCxn id="223" idx="2"/>
              <a:endCxn id="215" idx="2"/>
            </p:cNvCxnSpPr>
            <p:nvPr/>
          </p:nvCxnSpPr>
          <p:spPr>
            <a:xfrm rot="10800000">
              <a:off x="3013272" y="3012443"/>
              <a:ext cx="0" cy="468900"/>
            </a:xfrm>
            <a:prstGeom prst="straightConnector1">
              <a:avLst/>
            </a:prstGeom>
            <a:noFill/>
            <a:ln w="19050" cap="flat" cmpd="sng">
              <a:solidFill>
                <a:schemeClr val="lt1"/>
              </a:solidFill>
              <a:prstDash val="solid"/>
              <a:round/>
              <a:headEnd type="none" w="sm" len="sm"/>
              <a:tailEnd type="none" w="sm" len="sm"/>
            </a:ln>
          </p:spPr>
        </p:cxnSp>
        <p:cxnSp>
          <p:nvCxnSpPr>
            <p:cNvPr id="225" name="Google Shape;225;p22"/>
            <p:cNvCxnSpPr/>
            <p:nvPr/>
          </p:nvCxnSpPr>
          <p:spPr>
            <a:xfrm>
              <a:off x="910792" y="3680815"/>
              <a:ext cx="0" cy="538847"/>
            </a:xfrm>
            <a:prstGeom prst="straightConnector1">
              <a:avLst/>
            </a:prstGeom>
            <a:noFill/>
            <a:ln w="19050" cap="flat" cmpd="sng">
              <a:solidFill>
                <a:schemeClr val="lt1"/>
              </a:solidFill>
              <a:prstDash val="solid"/>
              <a:round/>
              <a:headEnd type="none" w="sm" len="sm"/>
              <a:tailEnd type="triangle" w="med" len="med"/>
            </a:ln>
          </p:spPr>
        </p:cxnSp>
        <p:cxnSp>
          <p:nvCxnSpPr>
            <p:cNvPr id="226" name="Google Shape;226;p22"/>
            <p:cNvCxnSpPr/>
            <p:nvPr/>
          </p:nvCxnSpPr>
          <p:spPr>
            <a:xfrm>
              <a:off x="5115752" y="3676621"/>
              <a:ext cx="0" cy="538847"/>
            </a:xfrm>
            <a:prstGeom prst="straightConnector1">
              <a:avLst/>
            </a:prstGeom>
            <a:noFill/>
            <a:ln w="19050" cap="flat" cmpd="sng">
              <a:solidFill>
                <a:schemeClr val="lt1"/>
              </a:solidFill>
              <a:prstDash val="solid"/>
              <a:round/>
              <a:headEnd type="none" w="sm" len="sm"/>
              <a:tailEnd type="triangle" w="med" len="med"/>
            </a:ln>
          </p:spPr>
        </p:cxnSp>
      </p:grpSp>
      <p:grpSp>
        <p:nvGrpSpPr>
          <p:cNvPr id="227" name="Google Shape;227;p22"/>
          <p:cNvGrpSpPr/>
          <p:nvPr/>
        </p:nvGrpSpPr>
        <p:grpSpPr>
          <a:xfrm>
            <a:off x="6842513" y="2977516"/>
            <a:ext cx="4204960" cy="1207219"/>
            <a:chOff x="910792" y="3012443"/>
            <a:chExt cx="4204960" cy="1207219"/>
          </a:xfrm>
        </p:grpSpPr>
        <p:sp>
          <p:nvSpPr>
            <p:cNvPr id="228" name="Google Shape;228;p22"/>
            <p:cNvSpPr/>
            <p:nvPr/>
          </p:nvSpPr>
          <p:spPr>
            <a:xfrm rot="-5400000">
              <a:off x="2913536" y="1478599"/>
              <a:ext cx="199472" cy="4204960"/>
            </a:xfrm>
            <a:prstGeom prst="rightBracket">
              <a:avLst>
                <a:gd name="adj" fmla="val 62503"/>
              </a:avLst>
            </a:prstGeom>
            <a:noFill/>
            <a:ln w="1905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229" name="Google Shape;229;p22"/>
            <p:cNvCxnSpPr>
              <a:stCxn id="228" idx="2"/>
            </p:cNvCxnSpPr>
            <p:nvPr/>
          </p:nvCxnSpPr>
          <p:spPr>
            <a:xfrm rot="10800000">
              <a:off x="3013272" y="3012443"/>
              <a:ext cx="0" cy="468900"/>
            </a:xfrm>
            <a:prstGeom prst="straightConnector1">
              <a:avLst/>
            </a:prstGeom>
            <a:noFill/>
            <a:ln w="19050" cap="flat" cmpd="sng">
              <a:solidFill>
                <a:schemeClr val="lt1"/>
              </a:solidFill>
              <a:prstDash val="solid"/>
              <a:round/>
              <a:headEnd type="none" w="sm" len="sm"/>
              <a:tailEnd type="none" w="sm" len="sm"/>
            </a:ln>
          </p:spPr>
        </p:cxnSp>
        <p:cxnSp>
          <p:nvCxnSpPr>
            <p:cNvPr id="230" name="Google Shape;230;p22"/>
            <p:cNvCxnSpPr/>
            <p:nvPr/>
          </p:nvCxnSpPr>
          <p:spPr>
            <a:xfrm>
              <a:off x="910792" y="3680815"/>
              <a:ext cx="0" cy="538847"/>
            </a:xfrm>
            <a:prstGeom prst="straightConnector1">
              <a:avLst/>
            </a:prstGeom>
            <a:noFill/>
            <a:ln w="19050" cap="flat" cmpd="sng">
              <a:solidFill>
                <a:schemeClr val="lt1"/>
              </a:solidFill>
              <a:prstDash val="solid"/>
              <a:round/>
              <a:headEnd type="none" w="sm" len="sm"/>
              <a:tailEnd type="triangle" w="med" len="med"/>
            </a:ln>
          </p:spPr>
        </p:cxnSp>
        <p:cxnSp>
          <p:nvCxnSpPr>
            <p:cNvPr id="231" name="Google Shape;231;p22"/>
            <p:cNvCxnSpPr/>
            <p:nvPr/>
          </p:nvCxnSpPr>
          <p:spPr>
            <a:xfrm>
              <a:off x="5115752" y="3676621"/>
              <a:ext cx="0" cy="538847"/>
            </a:xfrm>
            <a:prstGeom prst="straightConnector1">
              <a:avLst/>
            </a:prstGeom>
            <a:noFill/>
            <a:ln w="19050" cap="flat" cmpd="sng">
              <a:solidFill>
                <a:schemeClr val="lt1"/>
              </a:solidFill>
              <a:prstDash val="solid"/>
              <a:round/>
              <a:headEnd type="none" w="sm" len="sm"/>
              <a:tailEnd type="triangle" w="med" len="med"/>
            </a:ln>
          </p:spPr>
        </p:cxnSp>
      </p:grpSp>
      <p:sp>
        <p:nvSpPr>
          <p:cNvPr id="232" name="Google Shape;232;p22"/>
          <p:cNvSpPr txBox="1"/>
          <p:nvPr/>
        </p:nvSpPr>
        <p:spPr>
          <a:xfrm>
            <a:off x="215961" y="4215468"/>
            <a:ext cx="1223412"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C000"/>
              </a:buClr>
              <a:buSzPts val="1800"/>
              <a:buFont typeface="Ubuntu"/>
              <a:buNone/>
            </a:pPr>
            <a:r>
              <a:rPr lang="en-US" sz="1800" b="0" i="0" u="none" strike="noStrike" cap="none">
                <a:solidFill>
                  <a:srgbClr val="FFC000"/>
                </a:solidFill>
                <a:latin typeface="Ubuntu"/>
                <a:ea typeface="Ubuntu"/>
                <a:cs typeface="Ubuntu"/>
                <a:sym typeface="Ubuntu"/>
              </a:rPr>
              <a:t>Ordinal</a:t>
            </a:r>
            <a:endParaRPr/>
          </a:p>
          <a:p>
            <a:pPr marL="0" marR="0" lvl="0" indent="0" algn="ctr" rtl="0">
              <a:lnSpc>
                <a:spcPct val="100000"/>
              </a:lnSpc>
              <a:spcBef>
                <a:spcPts val="0"/>
              </a:spcBef>
              <a:spcAft>
                <a:spcPts val="0"/>
              </a:spcAft>
              <a:buClr>
                <a:srgbClr val="FFFFFF"/>
              </a:buClr>
              <a:buSzPts val="1800"/>
              <a:buFont typeface="Ubuntu"/>
              <a:buNone/>
            </a:pPr>
            <a:r>
              <a:rPr lang="en-US" sz="1800" b="0" i="0" u="none" strike="noStrike" cap="none">
                <a:solidFill>
                  <a:srgbClr val="FFFFFF"/>
                </a:solidFill>
                <a:latin typeface="Ubuntu"/>
                <a:ea typeface="Ubuntu"/>
                <a:cs typeface="Ubuntu"/>
                <a:sym typeface="Ubuntu"/>
              </a:rPr>
              <a:t>(ordered)</a:t>
            </a:r>
            <a:endParaRPr/>
          </a:p>
        </p:txBody>
      </p:sp>
      <p:sp>
        <p:nvSpPr>
          <p:cNvPr id="233" name="Google Shape;233;p22"/>
          <p:cNvSpPr txBox="1"/>
          <p:nvPr/>
        </p:nvSpPr>
        <p:spPr>
          <a:xfrm>
            <a:off x="4217341" y="4215467"/>
            <a:ext cx="1630575"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C000"/>
              </a:buClr>
              <a:buSzPts val="1800"/>
              <a:buFont typeface="Ubuntu"/>
              <a:buNone/>
            </a:pPr>
            <a:r>
              <a:rPr lang="en-US" sz="1800" b="0" i="0" u="none" strike="noStrike" cap="none">
                <a:solidFill>
                  <a:srgbClr val="FFC000"/>
                </a:solidFill>
                <a:latin typeface="Ubuntu"/>
                <a:ea typeface="Ubuntu"/>
                <a:cs typeface="Ubuntu"/>
                <a:sym typeface="Ubuntu"/>
              </a:rPr>
              <a:t>Nominal</a:t>
            </a:r>
            <a:endParaRPr/>
          </a:p>
          <a:p>
            <a:pPr marL="0" marR="0" lvl="0" indent="0" algn="ctr" rtl="0">
              <a:lnSpc>
                <a:spcPct val="100000"/>
              </a:lnSpc>
              <a:spcBef>
                <a:spcPts val="0"/>
              </a:spcBef>
              <a:spcAft>
                <a:spcPts val="0"/>
              </a:spcAft>
              <a:buClr>
                <a:srgbClr val="FFFFFF"/>
              </a:buClr>
              <a:buSzPts val="1800"/>
              <a:buFont typeface="Ubuntu"/>
              <a:buNone/>
            </a:pPr>
            <a:r>
              <a:rPr lang="en-US" sz="1800" b="0" i="0" u="none" strike="noStrike" cap="none">
                <a:solidFill>
                  <a:srgbClr val="FFFFFF"/>
                </a:solidFill>
                <a:latin typeface="Ubuntu"/>
                <a:ea typeface="Ubuntu"/>
                <a:cs typeface="Ubuntu"/>
                <a:sym typeface="Ubuntu"/>
              </a:rPr>
              <a:t>(not ordered)</a:t>
            </a:r>
            <a:endParaRPr/>
          </a:p>
        </p:txBody>
      </p:sp>
      <p:sp>
        <p:nvSpPr>
          <p:cNvPr id="234" name="Google Shape;234;p22"/>
          <p:cNvSpPr txBox="1"/>
          <p:nvPr/>
        </p:nvSpPr>
        <p:spPr>
          <a:xfrm>
            <a:off x="5946898" y="4215468"/>
            <a:ext cx="1834156"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C000"/>
              </a:buClr>
              <a:buSzPts val="1800"/>
              <a:buFont typeface="Ubuntu"/>
              <a:buNone/>
            </a:pPr>
            <a:r>
              <a:rPr lang="en-US" sz="1800" b="0" i="0" u="none" strike="noStrike" cap="none">
                <a:solidFill>
                  <a:srgbClr val="FFC000"/>
                </a:solidFill>
                <a:latin typeface="Ubuntu"/>
                <a:ea typeface="Ubuntu"/>
                <a:cs typeface="Ubuntu"/>
                <a:sym typeface="Ubuntu"/>
              </a:rPr>
              <a:t>Continuous</a:t>
            </a:r>
            <a:endParaRPr/>
          </a:p>
          <a:p>
            <a:pPr marL="0" marR="0" lvl="0" indent="0" algn="ctr" rtl="0">
              <a:lnSpc>
                <a:spcPct val="100000"/>
              </a:lnSpc>
              <a:spcBef>
                <a:spcPts val="0"/>
              </a:spcBef>
              <a:spcAft>
                <a:spcPts val="0"/>
              </a:spcAft>
              <a:buClr>
                <a:srgbClr val="FFFFFF"/>
              </a:buClr>
              <a:buSzPts val="1800"/>
              <a:buFont typeface="Ubuntu"/>
              <a:buNone/>
            </a:pPr>
            <a:r>
              <a:rPr lang="en-US" sz="1800" b="0" i="0" u="none" strike="noStrike" cap="none">
                <a:solidFill>
                  <a:srgbClr val="FFFFFF"/>
                </a:solidFill>
                <a:latin typeface="Ubuntu"/>
                <a:ea typeface="Ubuntu"/>
                <a:cs typeface="Ubuntu"/>
                <a:sym typeface="Ubuntu"/>
              </a:rPr>
              <a:t>(can be divided)</a:t>
            </a:r>
            <a:endParaRPr/>
          </a:p>
        </p:txBody>
      </p:sp>
      <p:sp>
        <p:nvSpPr>
          <p:cNvPr id="235" name="Google Shape;235;p22"/>
          <p:cNvSpPr txBox="1"/>
          <p:nvPr/>
        </p:nvSpPr>
        <p:spPr>
          <a:xfrm>
            <a:off x="10078120" y="4215467"/>
            <a:ext cx="1981633"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C000"/>
              </a:buClr>
              <a:buSzPts val="1800"/>
              <a:buFont typeface="Ubuntu"/>
              <a:buNone/>
            </a:pPr>
            <a:r>
              <a:rPr lang="en-US" sz="1800" b="0" i="0" u="none" strike="noStrike" cap="none">
                <a:solidFill>
                  <a:srgbClr val="FFC000"/>
                </a:solidFill>
                <a:latin typeface="Ubuntu"/>
                <a:ea typeface="Ubuntu"/>
                <a:cs typeface="Ubuntu"/>
                <a:sym typeface="Ubuntu"/>
              </a:rPr>
              <a:t>Discreet</a:t>
            </a:r>
            <a:endParaRPr/>
          </a:p>
          <a:p>
            <a:pPr marL="0" marR="0" lvl="0" indent="0" algn="ctr" rtl="0">
              <a:lnSpc>
                <a:spcPct val="100000"/>
              </a:lnSpc>
              <a:spcBef>
                <a:spcPts val="0"/>
              </a:spcBef>
              <a:spcAft>
                <a:spcPts val="0"/>
              </a:spcAft>
              <a:buClr>
                <a:srgbClr val="FFFFFF"/>
              </a:buClr>
              <a:buSzPts val="1800"/>
              <a:buFont typeface="Ubuntu"/>
              <a:buNone/>
            </a:pPr>
            <a:r>
              <a:rPr lang="en-US" sz="1800" b="0" i="0" u="none" strike="noStrike" cap="none">
                <a:solidFill>
                  <a:srgbClr val="FFFFFF"/>
                </a:solidFill>
                <a:latin typeface="Ubuntu"/>
                <a:ea typeface="Ubuntu"/>
                <a:cs typeface="Ubuntu"/>
                <a:sym typeface="Ubuntu"/>
              </a:rPr>
              <a:t>(can’t be divided)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9"/>
        <p:cNvGrpSpPr/>
        <p:nvPr/>
      </p:nvGrpSpPr>
      <p:grpSpPr>
        <a:xfrm>
          <a:off x="0" y="0"/>
          <a:ext cx="0" cy="0"/>
          <a:chOff x="0" y="0"/>
          <a:chExt cx="0" cy="0"/>
        </a:xfrm>
      </p:grpSpPr>
      <p:sp>
        <p:nvSpPr>
          <p:cNvPr id="240" name="Google Shape;240;p23"/>
          <p:cNvSpPr/>
          <p:nvPr/>
        </p:nvSpPr>
        <p:spPr>
          <a:xfrm>
            <a:off x="113263" y="163595"/>
            <a:ext cx="11952914" cy="6488875"/>
          </a:xfrm>
          <a:prstGeom prst="roundRect">
            <a:avLst>
              <a:gd name="adj" fmla="val 2702"/>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1" name="Google Shape;241;p23"/>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sp>
        <p:nvSpPr>
          <p:cNvPr id="242" name="Google Shape;242;p23"/>
          <p:cNvSpPr txBox="1"/>
          <p:nvPr/>
        </p:nvSpPr>
        <p:spPr>
          <a:xfrm>
            <a:off x="406201" y="293079"/>
            <a:ext cx="7091877" cy="61555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0" b="1" i="0" u="none" strike="noStrike" cap="none">
                <a:solidFill>
                  <a:srgbClr val="0CC4A0"/>
                </a:solidFill>
                <a:latin typeface="Ubuntu"/>
                <a:ea typeface="Ubuntu"/>
                <a:cs typeface="Ubuntu"/>
                <a:sym typeface="Ubuntu"/>
              </a:rPr>
              <a:t>Data Types</a:t>
            </a:r>
            <a:endParaRPr/>
          </a:p>
        </p:txBody>
      </p:sp>
      <p:sp>
        <p:nvSpPr>
          <p:cNvPr id="243" name="Google Shape;243;p23"/>
          <p:cNvSpPr txBox="1"/>
          <p:nvPr/>
        </p:nvSpPr>
        <p:spPr>
          <a:xfrm>
            <a:off x="706622" y="2489128"/>
            <a:ext cx="444705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i="0" u="none" strike="noStrike" cap="none">
                <a:solidFill>
                  <a:schemeClr val="lt1"/>
                </a:solidFill>
                <a:latin typeface="Ubuntu"/>
                <a:ea typeface="Ubuntu"/>
                <a:cs typeface="Ubuntu"/>
                <a:sym typeface="Ubuntu"/>
              </a:rPr>
              <a:t>Qualitative (Categorical)</a:t>
            </a:r>
            <a:endParaRPr/>
          </a:p>
        </p:txBody>
      </p:sp>
      <p:cxnSp>
        <p:nvCxnSpPr>
          <p:cNvPr id="244" name="Google Shape;244;p23"/>
          <p:cNvCxnSpPr/>
          <p:nvPr/>
        </p:nvCxnSpPr>
        <p:spPr>
          <a:xfrm>
            <a:off x="5884027" y="908632"/>
            <a:ext cx="0" cy="5213055"/>
          </a:xfrm>
          <a:prstGeom prst="straightConnector1">
            <a:avLst/>
          </a:prstGeom>
          <a:noFill/>
          <a:ln w="57150" cap="flat" cmpd="sng">
            <a:solidFill>
              <a:srgbClr val="0CC4A0"/>
            </a:solidFill>
            <a:prstDash val="solid"/>
            <a:round/>
            <a:headEnd type="none" w="sm" len="sm"/>
            <a:tailEnd type="none" w="sm" len="sm"/>
          </a:ln>
        </p:spPr>
      </p:cxnSp>
      <p:pic>
        <p:nvPicPr>
          <p:cNvPr id="245" name="Google Shape;245;p23"/>
          <p:cNvPicPr preferRelativeResize="0"/>
          <p:nvPr/>
        </p:nvPicPr>
        <p:blipFill rotWithShape="1">
          <a:blip r:embed="rId3">
            <a:alphaModFix/>
          </a:blip>
          <a:srcRect/>
          <a:stretch/>
        </p:blipFill>
        <p:spPr>
          <a:xfrm>
            <a:off x="2114793" y="1827028"/>
            <a:ext cx="497377" cy="497377"/>
          </a:xfrm>
          <a:prstGeom prst="rect">
            <a:avLst/>
          </a:prstGeom>
          <a:solidFill>
            <a:schemeClr val="dk1"/>
          </a:solidFill>
          <a:ln>
            <a:noFill/>
          </a:ln>
        </p:spPr>
      </p:pic>
      <p:pic>
        <p:nvPicPr>
          <p:cNvPr id="246" name="Google Shape;246;p23"/>
          <p:cNvPicPr preferRelativeResize="0"/>
          <p:nvPr/>
        </p:nvPicPr>
        <p:blipFill rotWithShape="1">
          <a:blip r:embed="rId4">
            <a:alphaModFix/>
          </a:blip>
          <a:srcRect/>
          <a:stretch/>
        </p:blipFill>
        <p:spPr>
          <a:xfrm>
            <a:off x="2665633" y="1750022"/>
            <a:ext cx="651284" cy="651284"/>
          </a:xfrm>
          <a:prstGeom prst="rect">
            <a:avLst/>
          </a:prstGeom>
          <a:solidFill>
            <a:schemeClr val="dk1"/>
          </a:solidFill>
          <a:ln>
            <a:noFill/>
          </a:ln>
        </p:spPr>
      </p:pic>
      <p:sp>
        <p:nvSpPr>
          <p:cNvPr id="247" name="Google Shape;247;p23"/>
          <p:cNvSpPr txBox="1"/>
          <p:nvPr/>
        </p:nvSpPr>
        <p:spPr>
          <a:xfrm>
            <a:off x="6707842" y="2489128"/>
            <a:ext cx="447430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lt1"/>
                </a:solidFill>
                <a:latin typeface="Ubuntu"/>
                <a:ea typeface="Ubuntu"/>
                <a:cs typeface="Ubuntu"/>
                <a:sym typeface="Ubuntu"/>
              </a:rPr>
              <a:t>Quantitative (Numerical)</a:t>
            </a:r>
            <a:endParaRPr/>
          </a:p>
        </p:txBody>
      </p:sp>
      <p:pic>
        <p:nvPicPr>
          <p:cNvPr id="248" name="Google Shape;248;p23"/>
          <p:cNvPicPr preferRelativeResize="0"/>
          <p:nvPr/>
        </p:nvPicPr>
        <p:blipFill rotWithShape="1">
          <a:blip r:embed="rId5">
            <a:alphaModFix/>
          </a:blip>
          <a:srcRect/>
          <a:stretch/>
        </p:blipFill>
        <p:spPr>
          <a:xfrm>
            <a:off x="8114418" y="1827028"/>
            <a:ext cx="497377" cy="497377"/>
          </a:xfrm>
          <a:prstGeom prst="rect">
            <a:avLst/>
          </a:prstGeom>
          <a:noFill/>
          <a:ln>
            <a:noFill/>
          </a:ln>
        </p:spPr>
      </p:pic>
      <p:pic>
        <p:nvPicPr>
          <p:cNvPr id="249" name="Google Shape;249;p23"/>
          <p:cNvPicPr preferRelativeResize="0"/>
          <p:nvPr/>
        </p:nvPicPr>
        <p:blipFill rotWithShape="1">
          <a:blip r:embed="rId6">
            <a:alphaModFix/>
          </a:blip>
          <a:srcRect/>
          <a:stretch/>
        </p:blipFill>
        <p:spPr>
          <a:xfrm>
            <a:off x="8702742" y="1785910"/>
            <a:ext cx="579505" cy="579505"/>
          </a:xfrm>
          <a:prstGeom prst="rect">
            <a:avLst/>
          </a:prstGeom>
          <a:noFill/>
          <a:ln>
            <a:noFill/>
          </a:ln>
        </p:spPr>
      </p:pic>
      <p:grpSp>
        <p:nvGrpSpPr>
          <p:cNvPr id="250" name="Google Shape;250;p23"/>
          <p:cNvGrpSpPr/>
          <p:nvPr/>
        </p:nvGrpSpPr>
        <p:grpSpPr>
          <a:xfrm>
            <a:off x="827667" y="3012443"/>
            <a:ext cx="4204960" cy="1207219"/>
            <a:chOff x="910792" y="3012443"/>
            <a:chExt cx="4204960" cy="1207219"/>
          </a:xfrm>
        </p:grpSpPr>
        <p:sp>
          <p:nvSpPr>
            <p:cNvPr id="251" name="Google Shape;251;p23"/>
            <p:cNvSpPr/>
            <p:nvPr/>
          </p:nvSpPr>
          <p:spPr>
            <a:xfrm rot="-5400000">
              <a:off x="2913536" y="1478599"/>
              <a:ext cx="199472" cy="4204960"/>
            </a:xfrm>
            <a:prstGeom prst="rightBracket">
              <a:avLst>
                <a:gd name="adj" fmla="val 62503"/>
              </a:avLst>
            </a:prstGeom>
            <a:noFill/>
            <a:ln w="1905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252" name="Google Shape;252;p23"/>
            <p:cNvCxnSpPr>
              <a:stCxn id="251" idx="2"/>
              <a:endCxn id="243" idx="2"/>
            </p:cNvCxnSpPr>
            <p:nvPr/>
          </p:nvCxnSpPr>
          <p:spPr>
            <a:xfrm rot="10800000">
              <a:off x="3013272" y="3012443"/>
              <a:ext cx="0" cy="468900"/>
            </a:xfrm>
            <a:prstGeom prst="straightConnector1">
              <a:avLst/>
            </a:prstGeom>
            <a:noFill/>
            <a:ln w="19050" cap="flat" cmpd="sng">
              <a:solidFill>
                <a:schemeClr val="lt1"/>
              </a:solidFill>
              <a:prstDash val="solid"/>
              <a:round/>
              <a:headEnd type="none" w="sm" len="sm"/>
              <a:tailEnd type="none" w="sm" len="sm"/>
            </a:ln>
          </p:spPr>
        </p:cxnSp>
        <p:cxnSp>
          <p:nvCxnSpPr>
            <p:cNvPr id="253" name="Google Shape;253;p23"/>
            <p:cNvCxnSpPr/>
            <p:nvPr/>
          </p:nvCxnSpPr>
          <p:spPr>
            <a:xfrm>
              <a:off x="910792" y="3680815"/>
              <a:ext cx="0" cy="538847"/>
            </a:xfrm>
            <a:prstGeom prst="straightConnector1">
              <a:avLst/>
            </a:prstGeom>
            <a:noFill/>
            <a:ln w="19050" cap="flat" cmpd="sng">
              <a:solidFill>
                <a:schemeClr val="lt1"/>
              </a:solidFill>
              <a:prstDash val="solid"/>
              <a:round/>
              <a:headEnd type="none" w="sm" len="sm"/>
              <a:tailEnd type="triangle" w="med" len="med"/>
            </a:ln>
          </p:spPr>
        </p:cxnSp>
        <p:cxnSp>
          <p:nvCxnSpPr>
            <p:cNvPr id="254" name="Google Shape;254;p23"/>
            <p:cNvCxnSpPr/>
            <p:nvPr/>
          </p:nvCxnSpPr>
          <p:spPr>
            <a:xfrm>
              <a:off x="5115752" y="3676621"/>
              <a:ext cx="0" cy="538847"/>
            </a:xfrm>
            <a:prstGeom prst="straightConnector1">
              <a:avLst/>
            </a:prstGeom>
            <a:noFill/>
            <a:ln w="19050" cap="flat" cmpd="sng">
              <a:solidFill>
                <a:schemeClr val="lt1"/>
              </a:solidFill>
              <a:prstDash val="solid"/>
              <a:round/>
              <a:headEnd type="none" w="sm" len="sm"/>
              <a:tailEnd type="triangle" w="med" len="med"/>
            </a:ln>
          </p:spPr>
        </p:cxnSp>
      </p:grpSp>
      <p:grpSp>
        <p:nvGrpSpPr>
          <p:cNvPr id="255" name="Google Shape;255;p23"/>
          <p:cNvGrpSpPr/>
          <p:nvPr/>
        </p:nvGrpSpPr>
        <p:grpSpPr>
          <a:xfrm>
            <a:off x="6842513" y="2977516"/>
            <a:ext cx="4204960" cy="1207219"/>
            <a:chOff x="910792" y="3012443"/>
            <a:chExt cx="4204960" cy="1207219"/>
          </a:xfrm>
        </p:grpSpPr>
        <p:sp>
          <p:nvSpPr>
            <p:cNvPr id="256" name="Google Shape;256;p23"/>
            <p:cNvSpPr/>
            <p:nvPr/>
          </p:nvSpPr>
          <p:spPr>
            <a:xfrm rot="-5400000">
              <a:off x="2913536" y="1478599"/>
              <a:ext cx="199472" cy="4204960"/>
            </a:xfrm>
            <a:prstGeom prst="rightBracket">
              <a:avLst>
                <a:gd name="adj" fmla="val 62503"/>
              </a:avLst>
            </a:prstGeom>
            <a:noFill/>
            <a:ln w="1905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257" name="Google Shape;257;p23"/>
            <p:cNvCxnSpPr>
              <a:stCxn id="256" idx="2"/>
            </p:cNvCxnSpPr>
            <p:nvPr/>
          </p:nvCxnSpPr>
          <p:spPr>
            <a:xfrm rot="10800000">
              <a:off x="3013272" y="3012443"/>
              <a:ext cx="0" cy="468900"/>
            </a:xfrm>
            <a:prstGeom prst="straightConnector1">
              <a:avLst/>
            </a:prstGeom>
            <a:noFill/>
            <a:ln w="19050" cap="flat" cmpd="sng">
              <a:solidFill>
                <a:schemeClr val="lt1"/>
              </a:solidFill>
              <a:prstDash val="solid"/>
              <a:round/>
              <a:headEnd type="none" w="sm" len="sm"/>
              <a:tailEnd type="none" w="sm" len="sm"/>
            </a:ln>
          </p:spPr>
        </p:cxnSp>
        <p:cxnSp>
          <p:nvCxnSpPr>
            <p:cNvPr id="258" name="Google Shape;258;p23"/>
            <p:cNvCxnSpPr/>
            <p:nvPr/>
          </p:nvCxnSpPr>
          <p:spPr>
            <a:xfrm>
              <a:off x="910792" y="3680815"/>
              <a:ext cx="0" cy="538847"/>
            </a:xfrm>
            <a:prstGeom prst="straightConnector1">
              <a:avLst/>
            </a:prstGeom>
            <a:noFill/>
            <a:ln w="19050" cap="flat" cmpd="sng">
              <a:solidFill>
                <a:schemeClr val="lt1"/>
              </a:solidFill>
              <a:prstDash val="solid"/>
              <a:round/>
              <a:headEnd type="none" w="sm" len="sm"/>
              <a:tailEnd type="triangle" w="med" len="med"/>
            </a:ln>
          </p:spPr>
        </p:cxnSp>
        <p:cxnSp>
          <p:nvCxnSpPr>
            <p:cNvPr id="259" name="Google Shape;259;p23"/>
            <p:cNvCxnSpPr/>
            <p:nvPr/>
          </p:nvCxnSpPr>
          <p:spPr>
            <a:xfrm>
              <a:off x="5115752" y="3676621"/>
              <a:ext cx="0" cy="538847"/>
            </a:xfrm>
            <a:prstGeom prst="straightConnector1">
              <a:avLst/>
            </a:prstGeom>
            <a:noFill/>
            <a:ln w="19050" cap="flat" cmpd="sng">
              <a:solidFill>
                <a:schemeClr val="lt1"/>
              </a:solidFill>
              <a:prstDash val="solid"/>
              <a:round/>
              <a:headEnd type="none" w="sm" len="sm"/>
              <a:tailEnd type="triangle" w="med" len="med"/>
            </a:ln>
          </p:spPr>
        </p:cxnSp>
      </p:grpSp>
      <p:sp>
        <p:nvSpPr>
          <p:cNvPr id="260" name="Google Shape;260;p23"/>
          <p:cNvSpPr txBox="1"/>
          <p:nvPr/>
        </p:nvSpPr>
        <p:spPr>
          <a:xfrm>
            <a:off x="215961" y="4215468"/>
            <a:ext cx="1223412"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FFC000"/>
                </a:solidFill>
                <a:latin typeface="Ubuntu"/>
                <a:ea typeface="Ubuntu"/>
                <a:cs typeface="Ubuntu"/>
                <a:sym typeface="Ubuntu"/>
              </a:rPr>
              <a:t>Ordinal</a:t>
            </a:r>
            <a:endParaRPr/>
          </a:p>
          <a:p>
            <a:pPr marL="0" marR="0" lvl="0" indent="0" algn="ctr" rtl="0">
              <a:spcBef>
                <a:spcPts val="0"/>
              </a:spcBef>
              <a:spcAft>
                <a:spcPts val="0"/>
              </a:spcAft>
              <a:buNone/>
            </a:pPr>
            <a:r>
              <a:rPr lang="en-US" sz="1800">
                <a:solidFill>
                  <a:schemeClr val="lt1"/>
                </a:solidFill>
                <a:latin typeface="Ubuntu"/>
                <a:ea typeface="Ubuntu"/>
                <a:cs typeface="Ubuntu"/>
                <a:sym typeface="Ubuntu"/>
              </a:rPr>
              <a:t>(ordered)</a:t>
            </a:r>
            <a:endParaRPr/>
          </a:p>
        </p:txBody>
      </p:sp>
      <p:sp>
        <p:nvSpPr>
          <p:cNvPr id="261" name="Google Shape;261;p23"/>
          <p:cNvSpPr txBox="1"/>
          <p:nvPr/>
        </p:nvSpPr>
        <p:spPr>
          <a:xfrm>
            <a:off x="4217341" y="4215467"/>
            <a:ext cx="1630575"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FFC000"/>
                </a:solidFill>
                <a:latin typeface="Ubuntu"/>
                <a:ea typeface="Ubuntu"/>
                <a:cs typeface="Ubuntu"/>
                <a:sym typeface="Ubuntu"/>
              </a:rPr>
              <a:t>Nominal</a:t>
            </a:r>
            <a:endParaRPr/>
          </a:p>
          <a:p>
            <a:pPr marL="0" marR="0" lvl="0" indent="0" algn="ctr" rtl="0">
              <a:spcBef>
                <a:spcPts val="0"/>
              </a:spcBef>
              <a:spcAft>
                <a:spcPts val="0"/>
              </a:spcAft>
              <a:buNone/>
            </a:pPr>
            <a:r>
              <a:rPr lang="en-US" sz="1800">
                <a:solidFill>
                  <a:schemeClr val="lt1"/>
                </a:solidFill>
                <a:latin typeface="Ubuntu"/>
                <a:ea typeface="Ubuntu"/>
                <a:cs typeface="Ubuntu"/>
                <a:sym typeface="Ubuntu"/>
              </a:rPr>
              <a:t>(not ordered)</a:t>
            </a:r>
            <a:endParaRPr/>
          </a:p>
        </p:txBody>
      </p:sp>
      <p:sp>
        <p:nvSpPr>
          <p:cNvPr id="262" name="Google Shape;262;p23"/>
          <p:cNvSpPr txBox="1"/>
          <p:nvPr/>
        </p:nvSpPr>
        <p:spPr>
          <a:xfrm>
            <a:off x="5946898" y="4215468"/>
            <a:ext cx="1834156"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FFC000"/>
                </a:solidFill>
                <a:latin typeface="Ubuntu"/>
                <a:ea typeface="Ubuntu"/>
                <a:cs typeface="Ubuntu"/>
                <a:sym typeface="Ubuntu"/>
              </a:rPr>
              <a:t>Continuous</a:t>
            </a:r>
            <a:endParaRPr/>
          </a:p>
          <a:p>
            <a:pPr marL="0" marR="0" lvl="0" indent="0" algn="ctr" rtl="0">
              <a:spcBef>
                <a:spcPts val="0"/>
              </a:spcBef>
              <a:spcAft>
                <a:spcPts val="0"/>
              </a:spcAft>
              <a:buNone/>
            </a:pPr>
            <a:r>
              <a:rPr lang="en-US" sz="1800">
                <a:solidFill>
                  <a:schemeClr val="lt1"/>
                </a:solidFill>
                <a:latin typeface="Ubuntu"/>
                <a:ea typeface="Ubuntu"/>
                <a:cs typeface="Ubuntu"/>
                <a:sym typeface="Ubuntu"/>
              </a:rPr>
              <a:t>(can be divided)</a:t>
            </a:r>
            <a:endParaRPr/>
          </a:p>
        </p:txBody>
      </p:sp>
      <p:sp>
        <p:nvSpPr>
          <p:cNvPr id="263" name="Google Shape;263;p23"/>
          <p:cNvSpPr txBox="1"/>
          <p:nvPr/>
        </p:nvSpPr>
        <p:spPr>
          <a:xfrm>
            <a:off x="10078120" y="4215467"/>
            <a:ext cx="1981633"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FFC000"/>
                </a:solidFill>
                <a:latin typeface="Ubuntu"/>
                <a:ea typeface="Ubuntu"/>
                <a:cs typeface="Ubuntu"/>
                <a:sym typeface="Ubuntu"/>
              </a:rPr>
              <a:t>Discreet</a:t>
            </a:r>
            <a:endParaRPr/>
          </a:p>
          <a:p>
            <a:pPr marL="0" marR="0" lvl="0" indent="0" algn="ctr" rtl="0">
              <a:spcBef>
                <a:spcPts val="0"/>
              </a:spcBef>
              <a:spcAft>
                <a:spcPts val="0"/>
              </a:spcAft>
              <a:buNone/>
            </a:pPr>
            <a:r>
              <a:rPr lang="en-US" sz="1800">
                <a:solidFill>
                  <a:schemeClr val="lt1"/>
                </a:solidFill>
                <a:latin typeface="Ubuntu"/>
                <a:ea typeface="Ubuntu"/>
                <a:cs typeface="Ubuntu"/>
                <a:sym typeface="Ubuntu"/>
              </a:rPr>
              <a:t>(can’t be divided)</a:t>
            </a:r>
            <a:endParaRPr/>
          </a:p>
        </p:txBody>
      </p:sp>
      <p:sp>
        <p:nvSpPr>
          <p:cNvPr id="264" name="Google Shape;264;p23"/>
          <p:cNvSpPr/>
          <p:nvPr/>
        </p:nvSpPr>
        <p:spPr>
          <a:xfrm>
            <a:off x="-51460" y="5131771"/>
            <a:ext cx="1939890" cy="92333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i="0" u="none" strike="noStrike" cap="none">
                <a:solidFill>
                  <a:srgbClr val="0CC4A0"/>
                </a:solidFill>
                <a:latin typeface="Ubuntu"/>
                <a:ea typeface="Ubuntu"/>
                <a:cs typeface="Ubuntu"/>
                <a:sym typeface="Ubuntu"/>
              </a:rPr>
              <a:t>Customer satisfaction scores</a:t>
            </a:r>
            <a:endParaRPr/>
          </a:p>
          <a:p>
            <a:pPr marL="0" marR="0" lvl="0" indent="0" algn="ctr" rtl="0">
              <a:lnSpc>
                <a:spcPct val="100000"/>
              </a:lnSpc>
              <a:spcBef>
                <a:spcPts val="0"/>
              </a:spcBef>
              <a:spcAft>
                <a:spcPts val="0"/>
              </a:spcAft>
              <a:buNone/>
            </a:pPr>
            <a:r>
              <a:rPr lang="en-US" sz="900" b="0" i="0" u="none" strike="noStrike" cap="none">
                <a:solidFill>
                  <a:schemeClr val="lt1"/>
                </a:solidFill>
                <a:latin typeface="Ubuntu"/>
                <a:ea typeface="Ubuntu"/>
                <a:cs typeface="Ubuntu"/>
                <a:sym typeface="Ubuntu"/>
              </a:rPr>
              <a:t>Rating scale from 1 to 5 </a:t>
            </a:r>
            <a:endParaRPr/>
          </a:p>
          <a:p>
            <a:pPr marL="0" marR="0" lvl="0" indent="0" algn="ctr" rtl="0">
              <a:lnSpc>
                <a:spcPct val="100000"/>
              </a:lnSpc>
              <a:spcBef>
                <a:spcPts val="0"/>
              </a:spcBef>
              <a:spcAft>
                <a:spcPts val="0"/>
              </a:spcAft>
              <a:buNone/>
            </a:pPr>
            <a:endParaRPr sz="900" b="0" i="0" u="none" strike="noStrike" cap="none">
              <a:solidFill>
                <a:schemeClr val="lt1"/>
              </a:solidFill>
              <a:latin typeface="Ubuntu"/>
              <a:ea typeface="Ubuntu"/>
              <a:cs typeface="Ubuntu"/>
              <a:sym typeface="Ubuntu"/>
            </a:endParaRPr>
          </a:p>
          <a:p>
            <a:pPr marL="0" marR="0" lvl="0" indent="0" algn="ctr" rtl="0">
              <a:lnSpc>
                <a:spcPct val="100000"/>
              </a:lnSpc>
              <a:spcBef>
                <a:spcPts val="0"/>
              </a:spcBef>
              <a:spcAft>
                <a:spcPts val="0"/>
              </a:spcAft>
              <a:buNone/>
            </a:pPr>
            <a:r>
              <a:rPr lang="en-US" sz="900" i="0" u="none" strike="noStrike" cap="none">
                <a:solidFill>
                  <a:srgbClr val="0CC4A0"/>
                </a:solidFill>
                <a:latin typeface="Ubuntu"/>
                <a:ea typeface="Ubuntu"/>
                <a:cs typeface="Ubuntu"/>
                <a:sym typeface="Ubuntu"/>
              </a:rPr>
              <a:t>Education Levels</a:t>
            </a:r>
            <a:endParaRPr/>
          </a:p>
          <a:p>
            <a:pPr marL="0" marR="0" lvl="0" indent="0" algn="ctr" rtl="0">
              <a:lnSpc>
                <a:spcPct val="100000"/>
              </a:lnSpc>
              <a:spcBef>
                <a:spcPts val="0"/>
              </a:spcBef>
              <a:spcAft>
                <a:spcPts val="0"/>
              </a:spcAft>
              <a:buNone/>
            </a:pPr>
            <a:r>
              <a:rPr lang="en-US" sz="900" b="0" i="0" u="none" strike="noStrike" cap="none">
                <a:solidFill>
                  <a:schemeClr val="lt1"/>
                </a:solidFill>
                <a:latin typeface="Ubuntu"/>
                <a:ea typeface="Ubuntu"/>
                <a:cs typeface="Ubuntu"/>
                <a:sym typeface="Ubuntu"/>
              </a:rPr>
              <a:t>High School, Bachelor’s, </a:t>
            </a:r>
            <a:endParaRPr/>
          </a:p>
          <a:p>
            <a:pPr marL="0" marR="0" lvl="0" indent="0" algn="ctr" rtl="0">
              <a:lnSpc>
                <a:spcPct val="100000"/>
              </a:lnSpc>
              <a:spcBef>
                <a:spcPts val="0"/>
              </a:spcBef>
              <a:spcAft>
                <a:spcPts val="0"/>
              </a:spcAft>
              <a:buNone/>
            </a:pPr>
            <a:r>
              <a:rPr lang="en-US" sz="900" b="0" i="0" u="none" strike="noStrike" cap="none">
                <a:solidFill>
                  <a:schemeClr val="lt1"/>
                </a:solidFill>
                <a:latin typeface="Ubuntu"/>
                <a:ea typeface="Ubuntu"/>
                <a:cs typeface="Ubuntu"/>
                <a:sym typeface="Ubuntu"/>
              </a:rPr>
              <a:t>Master's, Ph.D.</a:t>
            </a:r>
            <a:endParaRPr/>
          </a:p>
        </p:txBody>
      </p:sp>
      <p:sp>
        <p:nvSpPr>
          <p:cNvPr id="265" name="Google Shape;265;p23"/>
          <p:cNvSpPr/>
          <p:nvPr/>
        </p:nvSpPr>
        <p:spPr>
          <a:xfrm>
            <a:off x="4067468" y="5064966"/>
            <a:ext cx="1939890" cy="106182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i="0" u="none" strike="noStrike" cap="none">
                <a:solidFill>
                  <a:srgbClr val="0CC4A0"/>
                </a:solidFill>
                <a:latin typeface="Ubuntu"/>
                <a:ea typeface="Ubuntu"/>
                <a:cs typeface="Ubuntu"/>
                <a:sym typeface="Ubuntu"/>
              </a:rPr>
              <a:t>Gender</a:t>
            </a:r>
            <a:endParaRPr/>
          </a:p>
          <a:p>
            <a:pPr marL="0" marR="0" lvl="0" indent="0" algn="ctr" rtl="0">
              <a:lnSpc>
                <a:spcPct val="100000"/>
              </a:lnSpc>
              <a:spcBef>
                <a:spcPts val="0"/>
              </a:spcBef>
              <a:spcAft>
                <a:spcPts val="0"/>
              </a:spcAft>
              <a:buNone/>
            </a:pPr>
            <a:endParaRPr sz="900" b="0" i="0" u="none" strike="noStrike" cap="none">
              <a:solidFill>
                <a:schemeClr val="lt1"/>
              </a:solidFill>
              <a:latin typeface="Ubuntu"/>
              <a:ea typeface="Ubuntu"/>
              <a:cs typeface="Ubuntu"/>
              <a:sym typeface="Ubuntu"/>
            </a:endParaRPr>
          </a:p>
          <a:p>
            <a:pPr marL="0" marR="0" lvl="0" indent="0" algn="ctr" rtl="0">
              <a:lnSpc>
                <a:spcPct val="100000"/>
              </a:lnSpc>
              <a:spcBef>
                <a:spcPts val="0"/>
              </a:spcBef>
              <a:spcAft>
                <a:spcPts val="0"/>
              </a:spcAft>
              <a:buNone/>
            </a:pPr>
            <a:r>
              <a:rPr lang="en-US" sz="900" i="0" u="none" strike="noStrike" cap="none">
                <a:solidFill>
                  <a:srgbClr val="0CC4A0"/>
                </a:solidFill>
                <a:latin typeface="Ubuntu"/>
                <a:ea typeface="Ubuntu"/>
                <a:cs typeface="Ubuntu"/>
                <a:sym typeface="Ubuntu"/>
              </a:rPr>
              <a:t>Zip Code</a:t>
            </a:r>
            <a:endParaRPr/>
          </a:p>
          <a:p>
            <a:pPr marL="0" marR="0" lvl="0" indent="0" algn="ctr" rtl="0">
              <a:lnSpc>
                <a:spcPct val="100000"/>
              </a:lnSpc>
              <a:spcBef>
                <a:spcPts val="0"/>
              </a:spcBef>
              <a:spcAft>
                <a:spcPts val="0"/>
              </a:spcAft>
              <a:buNone/>
            </a:pPr>
            <a:endParaRPr sz="900">
              <a:solidFill>
                <a:srgbClr val="0CC4A0"/>
              </a:solidFill>
              <a:latin typeface="Ubuntu"/>
              <a:ea typeface="Ubuntu"/>
              <a:cs typeface="Ubuntu"/>
              <a:sym typeface="Ubuntu"/>
            </a:endParaRPr>
          </a:p>
          <a:p>
            <a:pPr marL="0" marR="0" lvl="0" indent="0" algn="ctr" rtl="0">
              <a:lnSpc>
                <a:spcPct val="100000"/>
              </a:lnSpc>
              <a:spcBef>
                <a:spcPts val="0"/>
              </a:spcBef>
              <a:spcAft>
                <a:spcPts val="0"/>
              </a:spcAft>
              <a:buNone/>
            </a:pPr>
            <a:r>
              <a:rPr lang="en-US" sz="900">
                <a:solidFill>
                  <a:srgbClr val="0CC4A0"/>
                </a:solidFill>
                <a:latin typeface="Ubuntu"/>
                <a:ea typeface="Ubuntu"/>
                <a:cs typeface="Ubuntu"/>
                <a:sym typeface="Ubuntu"/>
              </a:rPr>
              <a:t>Eye Color</a:t>
            </a:r>
            <a:endParaRPr sz="900" i="0" u="none" strike="noStrike" cap="none">
              <a:solidFill>
                <a:srgbClr val="0CC4A0"/>
              </a:solidFill>
              <a:latin typeface="Ubuntu"/>
              <a:ea typeface="Ubuntu"/>
              <a:cs typeface="Ubuntu"/>
              <a:sym typeface="Ubuntu"/>
            </a:endParaRPr>
          </a:p>
          <a:p>
            <a:pPr marL="0" marR="0" lvl="0" indent="0" algn="ctr" rtl="0">
              <a:lnSpc>
                <a:spcPct val="100000"/>
              </a:lnSpc>
              <a:spcBef>
                <a:spcPts val="0"/>
              </a:spcBef>
              <a:spcAft>
                <a:spcPts val="0"/>
              </a:spcAft>
              <a:buNone/>
            </a:pPr>
            <a:endParaRPr sz="900" b="0">
              <a:solidFill>
                <a:srgbClr val="0CC4A0"/>
              </a:solidFill>
              <a:latin typeface="Ubuntu"/>
              <a:ea typeface="Ubuntu"/>
              <a:cs typeface="Ubuntu"/>
              <a:sym typeface="Ubuntu"/>
            </a:endParaRPr>
          </a:p>
          <a:p>
            <a:pPr marL="0" marR="0" lvl="0" indent="0" algn="ctr" rtl="0">
              <a:lnSpc>
                <a:spcPct val="100000"/>
              </a:lnSpc>
              <a:spcBef>
                <a:spcPts val="0"/>
              </a:spcBef>
              <a:spcAft>
                <a:spcPts val="0"/>
              </a:spcAft>
              <a:buNone/>
            </a:pPr>
            <a:endParaRPr sz="900" b="0" i="0" u="none" strike="noStrike" cap="none">
              <a:solidFill>
                <a:schemeClr val="lt1"/>
              </a:solidFill>
              <a:latin typeface="Ubuntu"/>
              <a:ea typeface="Ubuntu"/>
              <a:cs typeface="Ubuntu"/>
              <a:sym typeface="Ubuntu"/>
            </a:endParaRPr>
          </a:p>
        </p:txBody>
      </p:sp>
      <p:sp>
        <p:nvSpPr>
          <p:cNvPr id="266" name="Google Shape;266;p23"/>
          <p:cNvSpPr/>
          <p:nvPr/>
        </p:nvSpPr>
        <p:spPr>
          <a:xfrm>
            <a:off x="5881003" y="5068704"/>
            <a:ext cx="1939890" cy="106182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i="0" u="none" strike="noStrike" cap="none">
                <a:solidFill>
                  <a:srgbClr val="0CC4A0"/>
                </a:solidFill>
                <a:latin typeface="Ubuntu"/>
                <a:ea typeface="Ubuntu"/>
                <a:cs typeface="Ubuntu"/>
                <a:sym typeface="Ubuntu"/>
              </a:rPr>
              <a:t>Height</a:t>
            </a:r>
            <a:endParaRPr/>
          </a:p>
          <a:p>
            <a:pPr marL="0" marR="0" lvl="0" indent="0" algn="ctr" rtl="0">
              <a:lnSpc>
                <a:spcPct val="100000"/>
              </a:lnSpc>
              <a:spcBef>
                <a:spcPts val="0"/>
              </a:spcBef>
              <a:spcAft>
                <a:spcPts val="0"/>
              </a:spcAft>
              <a:buNone/>
            </a:pPr>
            <a:endParaRPr sz="900" b="0" i="0" u="none" strike="noStrike" cap="none">
              <a:solidFill>
                <a:schemeClr val="lt1"/>
              </a:solidFill>
              <a:latin typeface="Ubuntu"/>
              <a:ea typeface="Ubuntu"/>
              <a:cs typeface="Ubuntu"/>
              <a:sym typeface="Ubuntu"/>
            </a:endParaRPr>
          </a:p>
          <a:p>
            <a:pPr marL="0" marR="0" lvl="0" indent="0" algn="ctr" rtl="0">
              <a:lnSpc>
                <a:spcPct val="100000"/>
              </a:lnSpc>
              <a:spcBef>
                <a:spcPts val="0"/>
              </a:spcBef>
              <a:spcAft>
                <a:spcPts val="0"/>
              </a:spcAft>
              <a:buNone/>
            </a:pPr>
            <a:r>
              <a:rPr lang="en-US" sz="900" i="0" u="none" strike="noStrike" cap="none">
                <a:solidFill>
                  <a:srgbClr val="0CC4A0"/>
                </a:solidFill>
                <a:latin typeface="Ubuntu"/>
                <a:ea typeface="Ubuntu"/>
                <a:cs typeface="Ubuntu"/>
                <a:sym typeface="Ubuntu"/>
              </a:rPr>
              <a:t>Time</a:t>
            </a:r>
            <a:endParaRPr/>
          </a:p>
          <a:p>
            <a:pPr marL="0" marR="0" lvl="0" indent="0" algn="ctr" rtl="0">
              <a:lnSpc>
                <a:spcPct val="100000"/>
              </a:lnSpc>
              <a:spcBef>
                <a:spcPts val="0"/>
              </a:spcBef>
              <a:spcAft>
                <a:spcPts val="0"/>
              </a:spcAft>
              <a:buNone/>
            </a:pPr>
            <a:endParaRPr sz="900">
              <a:solidFill>
                <a:srgbClr val="0CC4A0"/>
              </a:solidFill>
              <a:latin typeface="Ubuntu"/>
              <a:ea typeface="Ubuntu"/>
              <a:cs typeface="Ubuntu"/>
              <a:sym typeface="Ubuntu"/>
            </a:endParaRPr>
          </a:p>
          <a:p>
            <a:pPr marL="0" marR="0" lvl="0" indent="0" algn="ctr" rtl="0">
              <a:lnSpc>
                <a:spcPct val="100000"/>
              </a:lnSpc>
              <a:spcBef>
                <a:spcPts val="0"/>
              </a:spcBef>
              <a:spcAft>
                <a:spcPts val="0"/>
              </a:spcAft>
              <a:buNone/>
            </a:pPr>
            <a:r>
              <a:rPr lang="en-US" sz="900">
                <a:solidFill>
                  <a:srgbClr val="0CC4A0"/>
                </a:solidFill>
                <a:latin typeface="Ubuntu"/>
                <a:ea typeface="Ubuntu"/>
                <a:cs typeface="Ubuntu"/>
                <a:sym typeface="Ubuntu"/>
              </a:rPr>
              <a:t>Temperature</a:t>
            </a:r>
            <a:endParaRPr sz="900" i="0" u="none" strike="noStrike" cap="none">
              <a:solidFill>
                <a:srgbClr val="0CC4A0"/>
              </a:solidFill>
              <a:latin typeface="Ubuntu"/>
              <a:ea typeface="Ubuntu"/>
              <a:cs typeface="Ubuntu"/>
              <a:sym typeface="Ubuntu"/>
            </a:endParaRPr>
          </a:p>
          <a:p>
            <a:pPr marL="0" marR="0" lvl="0" indent="0" algn="ctr" rtl="0">
              <a:lnSpc>
                <a:spcPct val="100000"/>
              </a:lnSpc>
              <a:spcBef>
                <a:spcPts val="0"/>
              </a:spcBef>
              <a:spcAft>
                <a:spcPts val="0"/>
              </a:spcAft>
              <a:buNone/>
            </a:pPr>
            <a:endParaRPr sz="900" b="0">
              <a:solidFill>
                <a:srgbClr val="0CC4A0"/>
              </a:solidFill>
              <a:latin typeface="Ubuntu"/>
              <a:ea typeface="Ubuntu"/>
              <a:cs typeface="Ubuntu"/>
              <a:sym typeface="Ubuntu"/>
            </a:endParaRPr>
          </a:p>
          <a:p>
            <a:pPr marL="0" marR="0" lvl="0" indent="0" algn="ctr" rtl="0">
              <a:lnSpc>
                <a:spcPct val="100000"/>
              </a:lnSpc>
              <a:spcBef>
                <a:spcPts val="0"/>
              </a:spcBef>
              <a:spcAft>
                <a:spcPts val="0"/>
              </a:spcAft>
              <a:buNone/>
            </a:pPr>
            <a:endParaRPr sz="900" b="0" i="0" u="none" strike="noStrike" cap="none">
              <a:solidFill>
                <a:schemeClr val="lt1"/>
              </a:solidFill>
              <a:latin typeface="Ubuntu"/>
              <a:ea typeface="Ubuntu"/>
              <a:cs typeface="Ubuntu"/>
              <a:sym typeface="Ubuntu"/>
            </a:endParaRPr>
          </a:p>
        </p:txBody>
      </p:sp>
      <p:sp>
        <p:nvSpPr>
          <p:cNvPr id="267" name="Google Shape;267;p23"/>
          <p:cNvSpPr/>
          <p:nvPr/>
        </p:nvSpPr>
        <p:spPr>
          <a:xfrm>
            <a:off x="10098991" y="5081785"/>
            <a:ext cx="1939890" cy="106182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i="0" u="none" strike="noStrike" cap="none">
                <a:solidFill>
                  <a:srgbClr val="0CC4A0"/>
                </a:solidFill>
                <a:latin typeface="Ubuntu"/>
                <a:ea typeface="Ubuntu"/>
                <a:cs typeface="Ubuntu"/>
                <a:sym typeface="Ubuntu"/>
              </a:rPr>
              <a:t>Number of employees</a:t>
            </a:r>
            <a:endParaRPr/>
          </a:p>
          <a:p>
            <a:pPr marL="0" marR="0" lvl="0" indent="0" algn="ctr" rtl="0">
              <a:lnSpc>
                <a:spcPct val="100000"/>
              </a:lnSpc>
              <a:spcBef>
                <a:spcPts val="0"/>
              </a:spcBef>
              <a:spcAft>
                <a:spcPts val="0"/>
              </a:spcAft>
              <a:buNone/>
            </a:pPr>
            <a:endParaRPr sz="900" b="0" i="0" u="none" strike="noStrike" cap="none">
              <a:solidFill>
                <a:schemeClr val="lt1"/>
              </a:solidFill>
              <a:latin typeface="Ubuntu"/>
              <a:ea typeface="Ubuntu"/>
              <a:cs typeface="Ubuntu"/>
              <a:sym typeface="Ubuntu"/>
            </a:endParaRPr>
          </a:p>
          <a:p>
            <a:pPr marL="0" marR="0" lvl="0" indent="0" algn="ctr" rtl="0">
              <a:lnSpc>
                <a:spcPct val="100000"/>
              </a:lnSpc>
              <a:spcBef>
                <a:spcPts val="0"/>
              </a:spcBef>
              <a:spcAft>
                <a:spcPts val="0"/>
              </a:spcAft>
              <a:buNone/>
            </a:pPr>
            <a:r>
              <a:rPr lang="en-US" sz="900" i="0" u="none" strike="noStrike" cap="none">
                <a:solidFill>
                  <a:srgbClr val="0CC4A0"/>
                </a:solidFill>
                <a:latin typeface="Ubuntu"/>
                <a:ea typeface="Ubuntu"/>
                <a:cs typeface="Ubuntu"/>
                <a:sym typeface="Ubuntu"/>
              </a:rPr>
              <a:t>Number of children in a family</a:t>
            </a:r>
            <a:endParaRPr/>
          </a:p>
          <a:p>
            <a:pPr marL="0" marR="0" lvl="0" indent="0" algn="ctr" rtl="0">
              <a:lnSpc>
                <a:spcPct val="100000"/>
              </a:lnSpc>
              <a:spcBef>
                <a:spcPts val="0"/>
              </a:spcBef>
              <a:spcAft>
                <a:spcPts val="0"/>
              </a:spcAft>
              <a:buNone/>
            </a:pPr>
            <a:endParaRPr sz="900">
              <a:solidFill>
                <a:srgbClr val="0CC4A0"/>
              </a:solidFill>
              <a:latin typeface="Ubuntu"/>
              <a:ea typeface="Ubuntu"/>
              <a:cs typeface="Ubuntu"/>
              <a:sym typeface="Ubuntu"/>
            </a:endParaRPr>
          </a:p>
          <a:p>
            <a:pPr marL="0" marR="0" lvl="0" indent="0" algn="ctr" rtl="0">
              <a:lnSpc>
                <a:spcPct val="100000"/>
              </a:lnSpc>
              <a:spcBef>
                <a:spcPts val="0"/>
              </a:spcBef>
              <a:spcAft>
                <a:spcPts val="0"/>
              </a:spcAft>
              <a:buNone/>
            </a:pPr>
            <a:r>
              <a:rPr lang="en-US" sz="900">
                <a:solidFill>
                  <a:srgbClr val="0CC4A0"/>
                </a:solidFill>
                <a:latin typeface="Ubuntu"/>
                <a:ea typeface="Ubuntu"/>
                <a:cs typeface="Ubuntu"/>
                <a:sym typeface="Ubuntu"/>
              </a:rPr>
              <a:t>Number of items in inventory</a:t>
            </a:r>
            <a:endParaRPr sz="900" i="0" u="none" strike="noStrike" cap="none">
              <a:solidFill>
                <a:srgbClr val="0CC4A0"/>
              </a:solidFill>
              <a:latin typeface="Ubuntu"/>
              <a:ea typeface="Ubuntu"/>
              <a:cs typeface="Ubuntu"/>
              <a:sym typeface="Ubuntu"/>
            </a:endParaRPr>
          </a:p>
          <a:p>
            <a:pPr marL="0" marR="0" lvl="0" indent="0" algn="ctr" rtl="0">
              <a:lnSpc>
                <a:spcPct val="100000"/>
              </a:lnSpc>
              <a:spcBef>
                <a:spcPts val="0"/>
              </a:spcBef>
              <a:spcAft>
                <a:spcPts val="0"/>
              </a:spcAft>
              <a:buNone/>
            </a:pPr>
            <a:endParaRPr sz="900" b="0">
              <a:solidFill>
                <a:srgbClr val="0CC4A0"/>
              </a:solidFill>
              <a:latin typeface="Ubuntu"/>
              <a:ea typeface="Ubuntu"/>
              <a:cs typeface="Ubuntu"/>
              <a:sym typeface="Ubuntu"/>
            </a:endParaRPr>
          </a:p>
          <a:p>
            <a:pPr marL="0" marR="0" lvl="0" indent="0" algn="ctr" rtl="0">
              <a:lnSpc>
                <a:spcPct val="100000"/>
              </a:lnSpc>
              <a:spcBef>
                <a:spcPts val="0"/>
              </a:spcBef>
              <a:spcAft>
                <a:spcPts val="0"/>
              </a:spcAft>
              <a:buNone/>
            </a:pPr>
            <a:endParaRPr sz="900" b="0" i="0" u="none" strike="noStrike" cap="none">
              <a:solidFill>
                <a:schemeClr val="lt1"/>
              </a:solidFill>
              <a:latin typeface="Ubuntu"/>
              <a:ea typeface="Ubuntu"/>
              <a:cs typeface="Ubuntu"/>
              <a:sym typeface="Ubuntu"/>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71"/>
        <p:cNvGrpSpPr/>
        <p:nvPr/>
      </p:nvGrpSpPr>
      <p:grpSpPr>
        <a:xfrm>
          <a:off x="0" y="0"/>
          <a:ext cx="0" cy="0"/>
          <a:chOff x="0" y="0"/>
          <a:chExt cx="0" cy="0"/>
        </a:xfrm>
      </p:grpSpPr>
      <p:sp>
        <p:nvSpPr>
          <p:cNvPr id="272" name="Google Shape;272;p24"/>
          <p:cNvSpPr/>
          <p:nvPr/>
        </p:nvSpPr>
        <p:spPr>
          <a:xfrm>
            <a:off x="6130631" y="-28007"/>
            <a:ext cx="6344838" cy="8229828"/>
          </a:xfrm>
          <a:custGeom>
            <a:avLst/>
            <a:gdLst/>
            <a:ahLst/>
            <a:cxnLst/>
            <a:rect l="l" t="t" r="r" b="b"/>
            <a:pathLst>
              <a:path w="9544661" h="12380288" extrusionOk="0">
                <a:moveTo>
                  <a:pt x="0" y="0"/>
                </a:moveTo>
                <a:lnTo>
                  <a:pt x="9544661" y="0"/>
                </a:lnTo>
                <a:lnTo>
                  <a:pt x="9544661" y="12380288"/>
                </a:lnTo>
                <a:lnTo>
                  <a:pt x="0" y="12380288"/>
                </a:lnTo>
                <a:lnTo>
                  <a:pt x="0" y="0"/>
                </a:lnTo>
                <a:close/>
              </a:path>
            </a:pathLst>
          </a:custGeom>
          <a:blipFill rotWithShape="1">
            <a:blip r:embed="rId3">
              <a:alphaModFix amt="23000"/>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3" name="Google Shape;273;p24"/>
          <p:cNvSpPr txBox="1"/>
          <p:nvPr/>
        </p:nvSpPr>
        <p:spPr>
          <a:xfrm>
            <a:off x="3059237" y="2547117"/>
            <a:ext cx="8520354" cy="1665969"/>
          </a:xfrm>
          <a:prstGeom prst="rect">
            <a:avLst/>
          </a:prstGeom>
          <a:noFill/>
          <a:ln>
            <a:noFill/>
          </a:ln>
        </p:spPr>
        <p:txBody>
          <a:bodyPr spcFirstLastPara="1" wrap="square" lIns="0" tIns="0" rIns="0" bIns="0" anchor="t" anchorCtr="0">
            <a:spAutoFit/>
          </a:bodyPr>
          <a:lstStyle/>
          <a:p>
            <a:pPr marL="0" marR="0" lvl="0" indent="0" algn="l" rtl="0">
              <a:lnSpc>
                <a:spcPct val="125612"/>
              </a:lnSpc>
              <a:spcBef>
                <a:spcPts val="0"/>
              </a:spcBef>
              <a:spcAft>
                <a:spcPts val="0"/>
              </a:spcAft>
              <a:buClr>
                <a:srgbClr val="0CC4A0"/>
              </a:buClr>
              <a:buSzPts val="5392"/>
              <a:buFont typeface="Ubuntu"/>
              <a:buNone/>
            </a:pPr>
            <a:r>
              <a:rPr lang="en-US" sz="5392" b="1" i="0" u="none" strike="noStrike" cap="none">
                <a:solidFill>
                  <a:srgbClr val="0CC4A0"/>
                </a:solidFill>
                <a:latin typeface="Ubuntu"/>
                <a:ea typeface="Ubuntu"/>
                <a:cs typeface="Ubuntu"/>
                <a:sym typeface="Ubuntu"/>
              </a:rPr>
              <a:t>Guided Demo</a:t>
            </a:r>
            <a:endParaRPr/>
          </a:p>
          <a:p>
            <a:pPr marL="0" marR="0" lvl="0" indent="0" algn="l" rtl="0">
              <a:lnSpc>
                <a:spcPct val="125612"/>
              </a:lnSpc>
              <a:spcBef>
                <a:spcPts val="0"/>
              </a:spcBef>
              <a:spcAft>
                <a:spcPts val="0"/>
              </a:spcAft>
              <a:buClr>
                <a:srgbClr val="FFFFFF"/>
              </a:buClr>
              <a:buSzPts val="5392"/>
              <a:buFont typeface="Ubuntu"/>
              <a:buNone/>
            </a:pPr>
            <a:r>
              <a:rPr lang="en-US" sz="5392" b="0" i="0" u="none" strike="noStrike" cap="none">
                <a:solidFill>
                  <a:srgbClr val="FFFFFF"/>
                </a:solidFill>
                <a:latin typeface="Ubuntu"/>
                <a:ea typeface="Ubuntu"/>
                <a:cs typeface="Ubuntu"/>
                <a:sym typeface="Ubuntu"/>
              </a:rPr>
              <a:t>Real-World Use Cases</a:t>
            </a:r>
            <a:endParaRPr/>
          </a:p>
        </p:txBody>
      </p:sp>
      <p:sp>
        <p:nvSpPr>
          <p:cNvPr id="274" name="Google Shape;274;p24"/>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pic>
        <p:nvPicPr>
          <p:cNvPr id="275" name="Google Shape;275;p24"/>
          <p:cNvPicPr preferRelativeResize="0"/>
          <p:nvPr/>
        </p:nvPicPr>
        <p:blipFill rotWithShape="1">
          <a:blip r:embed="rId4">
            <a:alphaModFix/>
          </a:blip>
          <a:srcRect/>
          <a:stretch/>
        </p:blipFill>
        <p:spPr>
          <a:xfrm>
            <a:off x="1537013" y="2594184"/>
            <a:ext cx="1262836" cy="166963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79"/>
        <p:cNvGrpSpPr/>
        <p:nvPr/>
      </p:nvGrpSpPr>
      <p:grpSpPr>
        <a:xfrm>
          <a:off x="0" y="0"/>
          <a:ext cx="0" cy="0"/>
          <a:chOff x="0" y="0"/>
          <a:chExt cx="0" cy="0"/>
        </a:xfrm>
      </p:grpSpPr>
      <p:sp>
        <p:nvSpPr>
          <p:cNvPr id="280" name="Google Shape;280;p25"/>
          <p:cNvSpPr/>
          <p:nvPr/>
        </p:nvSpPr>
        <p:spPr>
          <a:xfrm rot="601894" flipH="1">
            <a:off x="-323856" y="4680307"/>
            <a:ext cx="12839712" cy="6559925"/>
          </a:xfrm>
          <a:custGeom>
            <a:avLst/>
            <a:gdLst/>
            <a:ahLst/>
            <a:cxnLst/>
            <a:rect l="l" t="t" r="r" b="b"/>
            <a:pathLst>
              <a:path w="19259568" h="9839888" extrusionOk="0">
                <a:moveTo>
                  <a:pt x="19259568" y="0"/>
                </a:moveTo>
                <a:lnTo>
                  <a:pt x="0" y="0"/>
                </a:lnTo>
                <a:lnTo>
                  <a:pt x="0" y="9839888"/>
                </a:lnTo>
                <a:lnTo>
                  <a:pt x="19259568" y="9839888"/>
                </a:lnTo>
                <a:lnTo>
                  <a:pt x="19259568" y="0"/>
                </a:lnTo>
                <a:close/>
              </a:path>
            </a:pathLst>
          </a:custGeom>
          <a:blipFill rotWithShape="1">
            <a:blip r:embed="rId3">
              <a:alphaModFix/>
            </a:blip>
            <a:stretch>
              <a:fillRect/>
            </a:stretch>
          </a:blipFill>
          <a:ln>
            <a:noFill/>
          </a:ln>
        </p:spPr>
        <p:txBody>
          <a:bodyPr/>
          <a:lstStyle/>
          <a:p>
            <a:endParaRPr lang="en-US"/>
          </a:p>
        </p:txBody>
      </p:sp>
      <p:sp>
        <p:nvSpPr>
          <p:cNvPr id="281" name="Google Shape;281;p25"/>
          <p:cNvSpPr/>
          <p:nvPr/>
        </p:nvSpPr>
        <p:spPr>
          <a:xfrm rot="737082">
            <a:off x="7425150" y="-2831953"/>
            <a:ext cx="7909077" cy="4040820"/>
          </a:xfrm>
          <a:custGeom>
            <a:avLst/>
            <a:gdLst/>
            <a:ahLst/>
            <a:cxnLst/>
            <a:rect l="l" t="t" r="r" b="b"/>
            <a:pathLst>
              <a:path w="11863616" h="6061230" extrusionOk="0">
                <a:moveTo>
                  <a:pt x="0" y="0"/>
                </a:moveTo>
                <a:lnTo>
                  <a:pt x="11863616" y="0"/>
                </a:lnTo>
                <a:lnTo>
                  <a:pt x="11863616" y="6061229"/>
                </a:lnTo>
                <a:lnTo>
                  <a:pt x="0" y="6061229"/>
                </a:lnTo>
                <a:lnTo>
                  <a:pt x="0" y="0"/>
                </a:lnTo>
                <a:close/>
              </a:path>
            </a:pathLst>
          </a:custGeom>
          <a:blipFill rotWithShape="1">
            <a:blip r:embed="rId3">
              <a:alphaModFix/>
            </a:blip>
            <a:stretch>
              <a:fillRect/>
            </a:stretch>
          </a:blipFill>
          <a:ln>
            <a:noFill/>
          </a:ln>
        </p:spPr>
        <p:txBody>
          <a:bodyPr/>
          <a:lstStyle/>
          <a:p>
            <a:endParaRPr lang="en-US"/>
          </a:p>
        </p:txBody>
      </p:sp>
      <p:sp>
        <p:nvSpPr>
          <p:cNvPr id="282" name="Google Shape;282;p25"/>
          <p:cNvSpPr txBox="1"/>
          <p:nvPr/>
        </p:nvSpPr>
        <p:spPr>
          <a:xfrm>
            <a:off x="1858298" y="2547117"/>
            <a:ext cx="9721293" cy="1665969"/>
          </a:xfrm>
          <a:prstGeom prst="rect">
            <a:avLst/>
          </a:prstGeom>
          <a:noFill/>
          <a:ln>
            <a:noFill/>
          </a:ln>
        </p:spPr>
        <p:txBody>
          <a:bodyPr spcFirstLastPara="1" wrap="square" lIns="0" tIns="0" rIns="0" bIns="0" anchor="t" anchorCtr="0">
            <a:spAutoFit/>
          </a:bodyPr>
          <a:lstStyle/>
          <a:p>
            <a:pPr marL="0" marR="0" lvl="0" indent="0" algn="l" rtl="0">
              <a:lnSpc>
                <a:spcPct val="125612"/>
              </a:lnSpc>
              <a:spcBef>
                <a:spcPts val="0"/>
              </a:spcBef>
              <a:spcAft>
                <a:spcPts val="0"/>
              </a:spcAft>
              <a:buClr>
                <a:srgbClr val="0CC4A0"/>
              </a:buClr>
              <a:buSzPts val="5392"/>
              <a:buFont typeface="Ubuntu"/>
              <a:buNone/>
            </a:pPr>
            <a:r>
              <a:rPr lang="en-US" sz="5392" b="1" i="0" u="none" strike="noStrike" cap="none">
                <a:solidFill>
                  <a:srgbClr val="0CC4A0"/>
                </a:solidFill>
                <a:latin typeface="Ubuntu"/>
                <a:ea typeface="Ubuntu"/>
                <a:cs typeface="Ubuntu"/>
                <a:sym typeface="Ubuntu"/>
              </a:rPr>
              <a:t>Coffee Shop Data</a:t>
            </a:r>
            <a:endParaRPr/>
          </a:p>
          <a:p>
            <a:pPr marL="0" marR="0" lvl="0" indent="0" algn="l" rtl="0">
              <a:lnSpc>
                <a:spcPct val="125612"/>
              </a:lnSpc>
              <a:spcBef>
                <a:spcPts val="0"/>
              </a:spcBef>
              <a:spcAft>
                <a:spcPts val="0"/>
              </a:spcAft>
              <a:buNone/>
            </a:pPr>
            <a:r>
              <a:rPr lang="en-US" sz="5392" b="0" i="0" u="none" strike="noStrike" cap="none">
                <a:solidFill>
                  <a:srgbClr val="FFFFFF"/>
                </a:solidFill>
                <a:latin typeface="Ubuntu"/>
                <a:ea typeface="Ubuntu"/>
                <a:cs typeface="Ubuntu"/>
                <a:sym typeface="Ubuntu"/>
              </a:rPr>
              <a:t>Data Types</a:t>
            </a:r>
            <a:endParaRPr/>
          </a:p>
        </p:txBody>
      </p:sp>
      <p:sp>
        <p:nvSpPr>
          <p:cNvPr id="283" name="Google Shape;283;p25"/>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88"/>
        <p:cNvGrpSpPr/>
        <p:nvPr/>
      </p:nvGrpSpPr>
      <p:grpSpPr>
        <a:xfrm>
          <a:off x="0" y="0"/>
          <a:ext cx="0" cy="0"/>
          <a:chOff x="0" y="0"/>
          <a:chExt cx="0" cy="0"/>
        </a:xfrm>
      </p:grpSpPr>
      <p:sp>
        <p:nvSpPr>
          <p:cNvPr id="289" name="Google Shape;289;p26"/>
          <p:cNvSpPr/>
          <p:nvPr/>
        </p:nvSpPr>
        <p:spPr>
          <a:xfrm>
            <a:off x="113263" y="163595"/>
            <a:ext cx="11952914" cy="6488875"/>
          </a:xfrm>
          <a:prstGeom prst="roundRect">
            <a:avLst>
              <a:gd name="adj" fmla="val 2702"/>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90" name="Google Shape;290;p26"/>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graphicFrame>
        <p:nvGraphicFramePr>
          <p:cNvPr id="291" name="Google Shape;291;p26"/>
          <p:cNvGraphicFramePr/>
          <p:nvPr/>
        </p:nvGraphicFramePr>
        <p:xfrm>
          <a:off x="929594" y="1619813"/>
          <a:ext cx="10320250" cy="2762200"/>
        </p:xfrm>
        <a:graphic>
          <a:graphicData uri="http://schemas.openxmlformats.org/drawingml/2006/table">
            <a:tbl>
              <a:tblPr firstRow="1" bandRow="1">
                <a:noFill/>
                <a:tableStyleId>{74607454-4D4F-467D-BBA7-2A77409627BA}</a:tableStyleId>
              </a:tblPr>
              <a:tblGrid>
                <a:gridCol w="1290025">
                  <a:extLst>
                    <a:ext uri="{9D8B030D-6E8A-4147-A177-3AD203B41FA5}">
                      <a16:colId xmlns:a16="http://schemas.microsoft.com/office/drawing/2014/main" val="20000"/>
                    </a:ext>
                  </a:extLst>
                </a:gridCol>
                <a:gridCol w="1290025">
                  <a:extLst>
                    <a:ext uri="{9D8B030D-6E8A-4147-A177-3AD203B41FA5}">
                      <a16:colId xmlns:a16="http://schemas.microsoft.com/office/drawing/2014/main" val="20001"/>
                    </a:ext>
                  </a:extLst>
                </a:gridCol>
                <a:gridCol w="1290025">
                  <a:extLst>
                    <a:ext uri="{9D8B030D-6E8A-4147-A177-3AD203B41FA5}">
                      <a16:colId xmlns:a16="http://schemas.microsoft.com/office/drawing/2014/main" val="20002"/>
                    </a:ext>
                  </a:extLst>
                </a:gridCol>
                <a:gridCol w="1602700">
                  <a:extLst>
                    <a:ext uri="{9D8B030D-6E8A-4147-A177-3AD203B41FA5}">
                      <a16:colId xmlns:a16="http://schemas.microsoft.com/office/drawing/2014/main" val="20003"/>
                    </a:ext>
                  </a:extLst>
                </a:gridCol>
                <a:gridCol w="977375">
                  <a:extLst>
                    <a:ext uri="{9D8B030D-6E8A-4147-A177-3AD203B41FA5}">
                      <a16:colId xmlns:a16="http://schemas.microsoft.com/office/drawing/2014/main" val="20004"/>
                    </a:ext>
                  </a:extLst>
                </a:gridCol>
                <a:gridCol w="1290025">
                  <a:extLst>
                    <a:ext uri="{9D8B030D-6E8A-4147-A177-3AD203B41FA5}">
                      <a16:colId xmlns:a16="http://schemas.microsoft.com/office/drawing/2014/main" val="20005"/>
                    </a:ext>
                  </a:extLst>
                </a:gridCol>
                <a:gridCol w="1409350">
                  <a:extLst>
                    <a:ext uri="{9D8B030D-6E8A-4147-A177-3AD203B41FA5}">
                      <a16:colId xmlns:a16="http://schemas.microsoft.com/office/drawing/2014/main" val="20006"/>
                    </a:ext>
                  </a:extLst>
                </a:gridCol>
                <a:gridCol w="1170725">
                  <a:extLst>
                    <a:ext uri="{9D8B030D-6E8A-4147-A177-3AD203B41FA5}">
                      <a16:colId xmlns:a16="http://schemas.microsoft.com/office/drawing/2014/main" val="20007"/>
                    </a:ext>
                  </a:extLst>
                </a:gridCol>
              </a:tblGrid>
              <a:tr h="331900">
                <a:tc>
                  <a:txBody>
                    <a:bodyPr/>
                    <a:lstStyle/>
                    <a:p>
                      <a:pPr marL="0" marR="0" lvl="0" indent="0" algn="l" rtl="0">
                        <a:spcBef>
                          <a:spcPts val="0"/>
                        </a:spcBef>
                        <a:spcAft>
                          <a:spcPts val="0"/>
                        </a:spcAft>
                        <a:buNone/>
                      </a:pPr>
                      <a:r>
                        <a:rPr lang="en-US" sz="1200" u="none" strike="noStrike" cap="none">
                          <a:latin typeface="Ubuntu"/>
                          <a:ea typeface="Ubuntu"/>
                          <a:cs typeface="Ubuntu"/>
                          <a:sym typeface="Ubuntu"/>
                        </a:rPr>
                        <a:t>Customer_ID</a:t>
                      </a: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Drink_Size</a:t>
                      </a: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Temperature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Payment_Method</a:t>
                      </a: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Rating</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Time_of_Day</a:t>
                      </a: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Loyalty_Points</a:t>
                      </a: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Is_Regular</a:t>
                      </a: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Large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Hot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Credit Card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4</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Morning</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150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Y</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002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Medium</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Cold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Cash</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Afternoon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75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003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Small</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Hot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Mobile Pay</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Evening</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200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Y</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004</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Large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Iced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Credit Card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Morning</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300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Y</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66100">
                <a:tc>
                  <a:txBody>
                    <a:bodyPr/>
                    <a:lstStyle/>
                    <a:p>
                      <a:pPr marL="0" marR="0" lvl="0" indent="0" algn="l" rtl="0">
                        <a:spcBef>
                          <a:spcPts val="0"/>
                        </a:spcBef>
                        <a:spcAft>
                          <a:spcPts val="0"/>
                        </a:spcAft>
                        <a:buNone/>
                      </a:pPr>
                      <a:r>
                        <a:rPr lang="en-US" sz="1400">
                          <a:latin typeface="Ubuntu"/>
                          <a:ea typeface="Ubuntu"/>
                          <a:cs typeface="Ubuntu"/>
                          <a:sym typeface="Ubuntu"/>
                        </a:rPr>
                        <a:t>005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Medium</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Hot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Cash</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4</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Evening</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92" name="Google Shape;292;p26"/>
          <p:cNvSpPr txBox="1"/>
          <p:nvPr/>
        </p:nvSpPr>
        <p:spPr>
          <a:xfrm>
            <a:off x="406201" y="293079"/>
            <a:ext cx="7091877"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CC4A0"/>
              </a:buClr>
              <a:buSzPts val="4000"/>
              <a:buFont typeface="Ubuntu"/>
              <a:buNone/>
            </a:pPr>
            <a:r>
              <a:rPr lang="en-US" sz="4000" b="1" i="0" u="none" strike="noStrike" cap="none">
                <a:solidFill>
                  <a:srgbClr val="0CC4A0"/>
                </a:solidFill>
                <a:latin typeface="Ubuntu"/>
                <a:ea typeface="Ubuntu"/>
                <a:cs typeface="Ubuntu"/>
                <a:sym typeface="Ubuntu"/>
              </a:rPr>
              <a:t>Data Types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97"/>
        <p:cNvGrpSpPr/>
        <p:nvPr/>
      </p:nvGrpSpPr>
      <p:grpSpPr>
        <a:xfrm>
          <a:off x="0" y="0"/>
          <a:ext cx="0" cy="0"/>
          <a:chOff x="0" y="0"/>
          <a:chExt cx="0" cy="0"/>
        </a:xfrm>
      </p:grpSpPr>
      <p:sp>
        <p:nvSpPr>
          <p:cNvPr id="298" name="Google Shape;298;p27"/>
          <p:cNvSpPr/>
          <p:nvPr/>
        </p:nvSpPr>
        <p:spPr>
          <a:xfrm>
            <a:off x="113263" y="163595"/>
            <a:ext cx="11952914" cy="6488875"/>
          </a:xfrm>
          <a:prstGeom prst="roundRect">
            <a:avLst>
              <a:gd name="adj" fmla="val 2702"/>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99" name="Google Shape;299;p27"/>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graphicFrame>
        <p:nvGraphicFramePr>
          <p:cNvPr id="300" name="Google Shape;300;p27"/>
          <p:cNvGraphicFramePr/>
          <p:nvPr/>
        </p:nvGraphicFramePr>
        <p:xfrm>
          <a:off x="929594" y="1619813"/>
          <a:ext cx="10320250" cy="2762200"/>
        </p:xfrm>
        <a:graphic>
          <a:graphicData uri="http://schemas.openxmlformats.org/drawingml/2006/table">
            <a:tbl>
              <a:tblPr firstRow="1" bandRow="1">
                <a:noFill/>
                <a:tableStyleId>{74607454-4D4F-467D-BBA7-2A77409627BA}</a:tableStyleId>
              </a:tblPr>
              <a:tblGrid>
                <a:gridCol w="1290025">
                  <a:extLst>
                    <a:ext uri="{9D8B030D-6E8A-4147-A177-3AD203B41FA5}">
                      <a16:colId xmlns:a16="http://schemas.microsoft.com/office/drawing/2014/main" val="20000"/>
                    </a:ext>
                  </a:extLst>
                </a:gridCol>
                <a:gridCol w="1290025">
                  <a:extLst>
                    <a:ext uri="{9D8B030D-6E8A-4147-A177-3AD203B41FA5}">
                      <a16:colId xmlns:a16="http://schemas.microsoft.com/office/drawing/2014/main" val="20001"/>
                    </a:ext>
                  </a:extLst>
                </a:gridCol>
                <a:gridCol w="1290025">
                  <a:extLst>
                    <a:ext uri="{9D8B030D-6E8A-4147-A177-3AD203B41FA5}">
                      <a16:colId xmlns:a16="http://schemas.microsoft.com/office/drawing/2014/main" val="20002"/>
                    </a:ext>
                  </a:extLst>
                </a:gridCol>
                <a:gridCol w="1602700">
                  <a:extLst>
                    <a:ext uri="{9D8B030D-6E8A-4147-A177-3AD203B41FA5}">
                      <a16:colId xmlns:a16="http://schemas.microsoft.com/office/drawing/2014/main" val="20003"/>
                    </a:ext>
                  </a:extLst>
                </a:gridCol>
                <a:gridCol w="977375">
                  <a:extLst>
                    <a:ext uri="{9D8B030D-6E8A-4147-A177-3AD203B41FA5}">
                      <a16:colId xmlns:a16="http://schemas.microsoft.com/office/drawing/2014/main" val="20004"/>
                    </a:ext>
                  </a:extLst>
                </a:gridCol>
                <a:gridCol w="1290025">
                  <a:extLst>
                    <a:ext uri="{9D8B030D-6E8A-4147-A177-3AD203B41FA5}">
                      <a16:colId xmlns:a16="http://schemas.microsoft.com/office/drawing/2014/main" val="20005"/>
                    </a:ext>
                  </a:extLst>
                </a:gridCol>
                <a:gridCol w="1409350">
                  <a:extLst>
                    <a:ext uri="{9D8B030D-6E8A-4147-A177-3AD203B41FA5}">
                      <a16:colId xmlns:a16="http://schemas.microsoft.com/office/drawing/2014/main" val="20006"/>
                    </a:ext>
                  </a:extLst>
                </a:gridCol>
                <a:gridCol w="1170725">
                  <a:extLst>
                    <a:ext uri="{9D8B030D-6E8A-4147-A177-3AD203B41FA5}">
                      <a16:colId xmlns:a16="http://schemas.microsoft.com/office/drawing/2014/main" val="20007"/>
                    </a:ext>
                  </a:extLst>
                </a:gridCol>
              </a:tblGrid>
              <a:tr h="331900">
                <a:tc>
                  <a:txBody>
                    <a:bodyPr/>
                    <a:lstStyle/>
                    <a:p>
                      <a:pPr marL="0" marR="0" lvl="0" indent="0" algn="l" rtl="0">
                        <a:spcBef>
                          <a:spcPts val="0"/>
                        </a:spcBef>
                        <a:spcAft>
                          <a:spcPts val="0"/>
                        </a:spcAft>
                        <a:buNone/>
                      </a:pPr>
                      <a:r>
                        <a:rPr lang="en-US" sz="1200">
                          <a:latin typeface="Ubuntu"/>
                          <a:ea typeface="Ubuntu"/>
                          <a:cs typeface="Ubuntu"/>
                          <a:sym typeface="Ubuntu"/>
                        </a:rPr>
                        <a:t>Customer_ID</a:t>
                      </a: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Drink_Size</a:t>
                      </a: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Temperature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Payment_Method</a:t>
                      </a: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Rating</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Time_of_Day</a:t>
                      </a: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Loyalty_Points</a:t>
                      </a: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Is_Regular</a:t>
                      </a: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Large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Hot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Credit Card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4</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Morning</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150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Y</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002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Medium</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Cold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Cash</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Afternoon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75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003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Small</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Hot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Mobile Pay</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Evening</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200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Y</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004</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Large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Iced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Credit Card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Morning</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300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Y</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66100">
                <a:tc>
                  <a:txBody>
                    <a:bodyPr/>
                    <a:lstStyle/>
                    <a:p>
                      <a:pPr marL="0" marR="0" lvl="0" indent="0" algn="l" rtl="0">
                        <a:spcBef>
                          <a:spcPts val="0"/>
                        </a:spcBef>
                        <a:spcAft>
                          <a:spcPts val="0"/>
                        </a:spcAft>
                        <a:buNone/>
                      </a:pPr>
                      <a:r>
                        <a:rPr lang="en-US" sz="1400">
                          <a:latin typeface="Ubuntu"/>
                          <a:ea typeface="Ubuntu"/>
                          <a:cs typeface="Ubuntu"/>
                          <a:sym typeface="Ubuntu"/>
                        </a:rPr>
                        <a:t>005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Medium</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Hot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Cash</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4</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Evening</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01" name="Google Shape;301;p27"/>
          <p:cNvSpPr txBox="1"/>
          <p:nvPr/>
        </p:nvSpPr>
        <p:spPr>
          <a:xfrm>
            <a:off x="406201" y="293079"/>
            <a:ext cx="7091877"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CC4A0"/>
              </a:buClr>
              <a:buSzPts val="4000"/>
              <a:buFont typeface="Ubuntu"/>
              <a:buNone/>
            </a:pPr>
            <a:r>
              <a:rPr lang="en-US" sz="4000" b="1" i="0" u="none" strike="noStrike" cap="none">
                <a:solidFill>
                  <a:srgbClr val="0CC4A0"/>
                </a:solidFill>
                <a:latin typeface="Ubuntu"/>
                <a:ea typeface="Ubuntu"/>
                <a:cs typeface="Ubuntu"/>
                <a:sym typeface="Ubuntu"/>
              </a:rPr>
              <a:t>Data Types</a:t>
            </a:r>
            <a:endParaRPr/>
          </a:p>
        </p:txBody>
      </p:sp>
      <p:sp>
        <p:nvSpPr>
          <p:cNvPr id="302" name="Google Shape;302;p27"/>
          <p:cNvSpPr/>
          <p:nvPr/>
        </p:nvSpPr>
        <p:spPr>
          <a:xfrm>
            <a:off x="2227811" y="1517074"/>
            <a:ext cx="9034595" cy="3042458"/>
          </a:xfrm>
          <a:prstGeom prst="roundRect">
            <a:avLst>
              <a:gd name="adj" fmla="val 0"/>
            </a:avLst>
          </a:prstGeom>
          <a:solidFill>
            <a:schemeClr val="dk1">
              <a:alpha val="3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7"/>
        <p:cNvGrpSpPr/>
        <p:nvPr/>
      </p:nvGrpSpPr>
      <p:grpSpPr>
        <a:xfrm>
          <a:off x="0" y="0"/>
          <a:ext cx="0" cy="0"/>
          <a:chOff x="0" y="0"/>
          <a:chExt cx="0" cy="0"/>
        </a:xfrm>
      </p:grpSpPr>
      <p:sp>
        <p:nvSpPr>
          <p:cNvPr id="308" name="Google Shape;308;p28"/>
          <p:cNvSpPr/>
          <p:nvPr/>
        </p:nvSpPr>
        <p:spPr>
          <a:xfrm>
            <a:off x="113263" y="163595"/>
            <a:ext cx="11952914" cy="6488875"/>
          </a:xfrm>
          <a:prstGeom prst="roundRect">
            <a:avLst>
              <a:gd name="adj" fmla="val 2702"/>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09" name="Google Shape;309;p28"/>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graphicFrame>
        <p:nvGraphicFramePr>
          <p:cNvPr id="310" name="Google Shape;310;p28"/>
          <p:cNvGraphicFramePr/>
          <p:nvPr/>
        </p:nvGraphicFramePr>
        <p:xfrm>
          <a:off x="929594" y="1619813"/>
          <a:ext cx="10320250" cy="2762200"/>
        </p:xfrm>
        <a:graphic>
          <a:graphicData uri="http://schemas.openxmlformats.org/drawingml/2006/table">
            <a:tbl>
              <a:tblPr firstRow="1" bandRow="1">
                <a:noFill/>
                <a:tableStyleId>{74607454-4D4F-467D-BBA7-2A77409627BA}</a:tableStyleId>
              </a:tblPr>
              <a:tblGrid>
                <a:gridCol w="1290025">
                  <a:extLst>
                    <a:ext uri="{9D8B030D-6E8A-4147-A177-3AD203B41FA5}">
                      <a16:colId xmlns:a16="http://schemas.microsoft.com/office/drawing/2014/main" val="20000"/>
                    </a:ext>
                  </a:extLst>
                </a:gridCol>
                <a:gridCol w="1290025">
                  <a:extLst>
                    <a:ext uri="{9D8B030D-6E8A-4147-A177-3AD203B41FA5}">
                      <a16:colId xmlns:a16="http://schemas.microsoft.com/office/drawing/2014/main" val="20001"/>
                    </a:ext>
                  </a:extLst>
                </a:gridCol>
                <a:gridCol w="1290025">
                  <a:extLst>
                    <a:ext uri="{9D8B030D-6E8A-4147-A177-3AD203B41FA5}">
                      <a16:colId xmlns:a16="http://schemas.microsoft.com/office/drawing/2014/main" val="20002"/>
                    </a:ext>
                  </a:extLst>
                </a:gridCol>
                <a:gridCol w="1602700">
                  <a:extLst>
                    <a:ext uri="{9D8B030D-6E8A-4147-A177-3AD203B41FA5}">
                      <a16:colId xmlns:a16="http://schemas.microsoft.com/office/drawing/2014/main" val="20003"/>
                    </a:ext>
                  </a:extLst>
                </a:gridCol>
                <a:gridCol w="977375">
                  <a:extLst>
                    <a:ext uri="{9D8B030D-6E8A-4147-A177-3AD203B41FA5}">
                      <a16:colId xmlns:a16="http://schemas.microsoft.com/office/drawing/2014/main" val="20004"/>
                    </a:ext>
                  </a:extLst>
                </a:gridCol>
                <a:gridCol w="1290025">
                  <a:extLst>
                    <a:ext uri="{9D8B030D-6E8A-4147-A177-3AD203B41FA5}">
                      <a16:colId xmlns:a16="http://schemas.microsoft.com/office/drawing/2014/main" val="20005"/>
                    </a:ext>
                  </a:extLst>
                </a:gridCol>
                <a:gridCol w="1409350">
                  <a:extLst>
                    <a:ext uri="{9D8B030D-6E8A-4147-A177-3AD203B41FA5}">
                      <a16:colId xmlns:a16="http://schemas.microsoft.com/office/drawing/2014/main" val="20006"/>
                    </a:ext>
                  </a:extLst>
                </a:gridCol>
                <a:gridCol w="1170725">
                  <a:extLst>
                    <a:ext uri="{9D8B030D-6E8A-4147-A177-3AD203B41FA5}">
                      <a16:colId xmlns:a16="http://schemas.microsoft.com/office/drawing/2014/main" val="20007"/>
                    </a:ext>
                  </a:extLst>
                </a:gridCol>
              </a:tblGrid>
              <a:tr h="331900">
                <a:tc>
                  <a:txBody>
                    <a:bodyPr/>
                    <a:lstStyle/>
                    <a:p>
                      <a:pPr marL="0" marR="0" lvl="0" indent="0" algn="l" rtl="0">
                        <a:spcBef>
                          <a:spcPts val="0"/>
                        </a:spcBef>
                        <a:spcAft>
                          <a:spcPts val="0"/>
                        </a:spcAft>
                        <a:buNone/>
                      </a:pPr>
                      <a:r>
                        <a:rPr lang="en-US" sz="1200">
                          <a:latin typeface="Ubuntu"/>
                          <a:ea typeface="Ubuntu"/>
                          <a:cs typeface="Ubuntu"/>
                          <a:sym typeface="Ubuntu"/>
                        </a:rPr>
                        <a:t>Customer_ID</a:t>
                      </a: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Drink_Size</a:t>
                      </a: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Temperature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Payment_Method</a:t>
                      </a: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Rating</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Time_of_Day</a:t>
                      </a: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Loyalty_Points</a:t>
                      </a: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Is_Regular</a:t>
                      </a: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Large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Hot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Credit Card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4</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Morning</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150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Y</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002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Medium</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Cold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Cash</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Afternoon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75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003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Small</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Hot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Mobile Pay</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Evening</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200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Y</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004</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Large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Iced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Credit Card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Morning</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300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Y</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66100">
                <a:tc>
                  <a:txBody>
                    <a:bodyPr/>
                    <a:lstStyle/>
                    <a:p>
                      <a:pPr marL="0" marR="0" lvl="0" indent="0" algn="l" rtl="0">
                        <a:spcBef>
                          <a:spcPts val="0"/>
                        </a:spcBef>
                        <a:spcAft>
                          <a:spcPts val="0"/>
                        </a:spcAft>
                        <a:buNone/>
                      </a:pPr>
                      <a:r>
                        <a:rPr lang="en-US" sz="1400">
                          <a:latin typeface="Ubuntu"/>
                          <a:ea typeface="Ubuntu"/>
                          <a:cs typeface="Ubuntu"/>
                          <a:sym typeface="Ubuntu"/>
                        </a:rPr>
                        <a:t>005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Medium</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Hot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Cash</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4</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Evening</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11" name="Google Shape;311;p28"/>
          <p:cNvSpPr txBox="1"/>
          <p:nvPr/>
        </p:nvSpPr>
        <p:spPr>
          <a:xfrm>
            <a:off x="406201" y="293079"/>
            <a:ext cx="7091877"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CC4A0"/>
              </a:buClr>
              <a:buSzPts val="4000"/>
              <a:buFont typeface="Ubuntu"/>
              <a:buNone/>
            </a:pPr>
            <a:r>
              <a:rPr lang="en-US" sz="4000" b="1" i="0" u="none" strike="noStrike" cap="none">
                <a:solidFill>
                  <a:srgbClr val="0CC4A0"/>
                </a:solidFill>
                <a:latin typeface="Ubuntu"/>
                <a:ea typeface="Ubuntu"/>
                <a:cs typeface="Ubuntu"/>
                <a:sym typeface="Ubuntu"/>
              </a:rPr>
              <a:t>Data Types</a:t>
            </a:r>
            <a:endParaRPr/>
          </a:p>
        </p:txBody>
      </p:sp>
      <p:sp>
        <p:nvSpPr>
          <p:cNvPr id="312" name="Google Shape;312;p28"/>
          <p:cNvSpPr/>
          <p:nvPr/>
        </p:nvSpPr>
        <p:spPr>
          <a:xfrm>
            <a:off x="3520440" y="1517074"/>
            <a:ext cx="7741966" cy="2864903"/>
          </a:xfrm>
          <a:prstGeom prst="roundRect">
            <a:avLst>
              <a:gd name="adj" fmla="val 0"/>
            </a:avLst>
          </a:prstGeom>
          <a:solidFill>
            <a:schemeClr val="dk1">
              <a:alpha val="3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3" name="Google Shape;313;p28"/>
          <p:cNvSpPr/>
          <p:nvPr/>
        </p:nvSpPr>
        <p:spPr>
          <a:xfrm>
            <a:off x="1424040" y="4438996"/>
            <a:ext cx="266008" cy="365760"/>
          </a:xfrm>
          <a:prstGeom prst="downArrow">
            <a:avLst>
              <a:gd name="adj1" fmla="val 50000"/>
              <a:gd name="adj2" fmla="val 50000"/>
            </a:avLst>
          </a:prstGeom>
          <a:solidFill>
            <a:srgbClr val="0CC4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4" name="Google Shape;314;p28"/>
          <p:cNvSpPr txBox="1"/>
          <p:nvPr/>
        </p:nvSpPr>
        <p:spPr>
          <a:xfrm>
            <a:off x="1013465" y="4943783"/>
            <a:ext cx="1087157"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dirty="0">
                <a:solidFill>
                  <a:srgbClr val="FFC000"/>
                </a:solidFill>
                <a:latin typeface="Ubuntu"/>
                <a:ea typeface="Ubuntu"/>
                <a:cs typeface="Ubuntu"/>
                <a:sym typeface="Ubuntu"/>
              </a:rPr>
              <a:t>Qualitative</a:t>
            </a:r>
            <a:endParaRPr dirty="0"/>
          </a:p>
          <a:p>
            <a:pPr marL="0" marR="0" lvl="0" indent="0" algn="ctr" rtl="0">
              <a:spcBef>
                <a:spcPts val="0"/>
              </a:spcBef>
              <a:spcAft>
                <a:spcPts val="0"/>
              </a:spcAft>
              <a:buNone/>
            </a:pPr>
            <a:r>
              <a:rPr lang="en-US" dirty="0">
                <a:solidFill>
                  <a:schemeClr val="lt1"/>
                </a:solidFill>
                <a:latin typeface="Ubuntu"/>
                <a:sym typeface="Ubuntu"/>
              </a:rPr>
              <a:t>nominal</a:t>
            </a:r>
            <a:endParaRPr dirty="0"/>
          </a:p>
        </p:txBody>
      </p:sp>
      <p:sp>
        <p:nvSpPr>
          <p:cNvPr id="315" name="Google Shape;315;p28"/>
          <p:cNvSpPr/>
          <p:nvPr/>
        </p:nvSpPr>
        <p:spPr>
          <a:xfrm>
            <a:off x="841259" y="1517074"/>
            <a:ext cx="1369926" cy="2864903"/>
          </a:xfrm>
          <a:prstGeom prst="roundRect">
            <a:avLst>
              <a:gd name="adj" fmla="val 0"/>
            </a:avLst>
          </a:prstGeom>
          <a:solidFill>
            <a:schemeClr val="dk1">
              <a:alpha val="3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20"/>
        <p:cNvGrpSpPr/>
        <p:nvPr/>
      </p:nvGrpSpPr>
      <p:grpSpPr>
        <a:xfrm>
          <a:off x="0" y="0"/>
          <a:ext cx="0" cy="0"/>
          <a:chOff x="0" y="0"/>
          <a:chExt cx="0" cy="0"/>
        </a:xfrm>
      </p:grpSpPr>
      <p:sp>
        <p:nvSpPr>
          <p:cNvPr id="321" name="Google Shape;321;p29"/>
          <p:cNvSpPr/>
          <p:nvPr/>
        </p:nvSpPr>
        <p:spPr>
          <a:xfrm>
            <a:off x="113263" y="163595"/>
            <a:ext cx="11952914" cy="6488875"/>
          </a:xfrm>
          <a:prstGeom prst="roundRect">
            <a:avLst>
              <a:gd name="adj" fmla="val 2702"/>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2" name="Google Shape;322;p29"/>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graphicFrame>
        <p:nvGraphicFramePr>
          <p:cNvPr id="323" name="Google Shape;323;p29"/>
          <p:cNvGraphicFramePr/>
          <p:nvPr/>
        </p:nvGraphicFramePr>
        <p:xfrm>
          <a:off x="929594" y="1619813"/>
          <a:ext cx="10320250" cy="2762200"/>
        </p:xfrm>
        <a:graphic>
          <a:graphicData uri="http://schemas.openxmlformats.org/drawingml/2006/table">
            <a:tbl>
              <a:tblPr firstRow="1" bandRow="1">
                <a:noFill/>
                <a:tableStyleId>{74607454-4D4F-467D-BBA7-2A77409627BA}</a:tableStyleId>
              </a:tblPr>
              <a:tblGrid>
                <a:gridCol w="1290025">
                  <a:extLst>
                    <a:ext uri="{9D8B030D-6E8A-4147-A177-3AD203B41FA5}">
                      <a16:colId xmlns:a16="http://schemas.microsoft.com/office/drawing/2014/main" val="20000"/>
                    </a:ext>
                  </a:extLst>
                </a:gridCol>
                <a:gridCol w="1290025">
                  <a:extLst>
                    <a:ext uri="{9D8B030D-6E8A-4147-A177-3AD203B41FA5}">
                      <a16:colId xmlns:a16="http://schemas.microsoft.com/office/drawing/2014/main" val="20001"/>
                    </a:ext>
                  </a:extLst>
                </a:gridCol>
                <a:gridCol w="1290025">
                  <a:extLst>
                    <a:ext uri="{9D8B030D-6E8A-4147-A177-3AD203B41FA5}">
                      <a16:colId xmlns:a16="http://schemas.microsoft.com/office/drawing/2014/main" val="20002"/>
                    </a:ext>
                  </a:extLst>
                </a:gridCol>
                <a:gridCol w="1602700">
                  <a:extLst>
                    <a:ext uri="{9D8B030D-6E8A-4147-A177-3AD203B41FA5}">
                      <a16:colId xmlns:a16="http://schemas.microsoft.com/office/drawing/2014/main" val="20003"/>
                    </a:ext>
                  </a:extLst>
                </a:gridCol>
                <a:gridCol w="977375">
                  <a:extLst>
                    <a:ext uri="{9D8B030D-6E8A-4147-A177-3AD203B41FA5}">
                      <a16:colId xmlns:a16="http://schemas.microsoft.com/office/drawing/2014/main" val="20004"/>
                    </a:ext>
                  </a:extLst>
                </a:gridCol>
                <a:gridCol w="1290025">
                  <a:extLst>
                    <a:ext uri="{9D8B030D-6E8A-4147-A177-3AD203B41FA5}">
                      <a16:colId xmlns:a16="http://schemas.microsoft.com/office/drawing/2014/main" val="20005"/>
                    </a:ext>
                  </a:extLst>
                </a:gridCol>
                <a:gridCol w="1409350">
                  <a:extLst>
                    <a:ext uri="{9D8B030D-6E8A-4147-A177-3AD203B41FA5}">
                      <a16:colId xmlns:a16="http://schemas.microsoft.com/office/drawing/2014/main" val="20006"/>
                    </a:ext>
                  </a:extLst>
                </a:gridCol>
                <a:gridCol w="1170725">
                  <a:extLst>
                    <a:ext uri="{9D8B030D-6E8A-4147-A177-3AD203B41FA5}">
                      <a16:colId xmlns:a16="http://schemas.microsoft.com/office/drawing/2014/main" val="20007"/>
                    </a:ext>
                  </a:extLst>
                </a:gridCol>
              </a:tblGrid>
              <a:tr h="331900">
                <a:tc>
                  <a:txBody>
                    <a:bodyPr/>
                    <a:lstStyle/>
                    <a:p>
                      <a:pPr marL="0" marR="0" lvl="0" indent="0" algn="l" rtl="0">
                        <a:spcBef>
                          <a:spcPts val="0"/>
                        </a:spcBef>
                        <a:spcAft>
                          <a:spcPts val="0"/>
                        </a:spcAft>
                        <a:buNone/>
                      </a:pPr>
                      <a:r>
                        <a:rPr lang="en-US" sz="1200">
                          <a:latin typeface="Ubuntu"/>
                          <a:ea typeface="Ubuntu"/>
                          <a:cs typeface="Ubuntu"/>
                          <a:sym typeface="Ubuntu"/>
                        </a:rPr>
                        <a:t>Customer_ID</a:t>
                      </a: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Drink_Size</a:t>
                      </a: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Temperature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Payment_Method</a:t>
                      </a: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Rating</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Time_of_Day</a:t>
                      </a: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Loyalty_Points</a:t>
                      </a: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Is_Regular</a:t>
                      </a: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Large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Hot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Credit Card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4</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Morning</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150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Y</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002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Medium</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Cold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Cash</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Afternoon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75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003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Small</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Hot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Mobile Pay</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Evening</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200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Y</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004</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Large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Iced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Credit Card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Morning</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300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Y</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66100">
                <a:tc>
                  <a:txBody>
                    <a:bodyPr/>
                    <a:lstStyle/>
                    <a:p>
                      <a:pPr marL="0" marR="0" lvl="0" indent="0" algn="l" rtl="0">
                        <a:spcBef>
                          <a:spcPts val="0"/>
                        </a:spcBef>
                        <a:spcAft>
                          <a:spcPts val="0"/>
                        </a:spcAft>
                        <a:buNone/>
                      </a:pPr>
                      <a:r>
                        <a:rPr lang="en-US" sz="1400">
                          <a:latin typeface="Ubuntu"/>
                          <a:ea typeface="Ubuntu"/>
                          <a:cs typeface="Ubuntu"/>
                          <a:sym typeface="Ubuntu"/>
                        </a:rPr>
                        <a:t>005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Medium</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Hot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Cash</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4</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Evening</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24" name="Google Shape;324;p29"/>
          <p:cNvSpPr txBox="1"/>
          <p:nvPr/>
        </p:nvSpPr>
        <p:spPr>
          <a:xfrm>
            <a:off x="406201" y="293079"/>
            <a:ext cx="7091877"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CC4A0"/>
              </a:buClr>
              <a:buSzPts val="4000"/>
              <a:buFont typeface="Ubuntu"/>
              <a:buNone/>
            </a:pPr>
            <a:r>
              <a:rPr lang="en-US" sz="4000" b="1" i="0" u="none" strike="noStrike" cap="none">
                <a:solidFill>
                  <a:srgbClr val="0CC4A0"/>
                </a:solidFill>
                <a:latin typeface="Ubuntu"/>
                <a:ea typeface="Ubuntu"/>
                <a:cs typeface="Ubuntu"/>
                <a:sym typeface="Ubuntu"/>
              </a:rPr>
              <a:t>Data Types</a:t>
            </a:r>
            <a:endParaRPr/>
          </a:p>
        </p:txBody>
      </p:sp>
      <p:sp>
        <p:nvSpPr>
          <p:cNvPr id="325" name="Google Shape;325;p29"/>
          <p:cNvSpPr/>
          <p:nvPr/>
        </p:nvSpPr>
        <p:spPr>
          <a:xfrm>
            <a:off x="4792286" y="1517074"/>
            <a:ext cx="6470119" cy="2864903"/>
          </a:xfrm>
          <a:prstGeom prst="roundRect">
            <a:avLst>
              <a:gd name="adj" fmla="val 0"/>
            </a:avLst>
          </a:prstGeom>
          <a:solidFill>
            <a:schemeClr val="dk1">
              <a:alpha val="3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6" name="Google Shape;326;p29"/>
          <p:cNvSpPr/>
          <p:nvPr/>
        </p:nvSpPr>
        <p:spPr>
          <a:xfrm>
            <a:off x="1424040" y="4438996"/>
            <a:ext cx="266008" cy="365760"/>
          </a:xfrm>
          <a:prstGeom prst="downArrow">
            <a:avLst>
              <a:gd name="adj1" fmla="val 50000"/>
              <a:gd name="adj2" fmla="val 50000"/>
            </a:avLst>
          </a:prstGeom>
          <a:solidFill>
            <a:srgbClr val="0CC4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7" name="Google Shape;327;p29"/>
          <p:cNvSpPr txBox="1"/>
          <p:nvPr/>
        </p:nvSpPr>
        <p:spPr>
          <a:xfrm>
            <a:off x="1013465" y="4943783"/>
            <a:ext cx="1087157"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rgbClr val="FFC000"/>
                </a:solidFill>
                <a:latin typeface="Ubuntu"/>
                <a:ea typeface="Ubuntu"/>
                <a:cs typeface="Ubuntu"/>
                <a:sym typeface="Ubuntu"/>
              </a:rPr>
              <a:t>Qualitative</a:t>
            </a:r>
            <a:endParaRPr/>
          </a:p>
          <a:p>
            <a:pPr marL="0" marR="0" lvl="0" indent="0" algn="ctr" rtl="0">
              <a:spcBef>
                <a:spcPts val="0"/>
              </a:spcBef>
              <a:spcAft>
                <a:spcPts val="0"/>
              </a:spcAft>
              <a:buNone/>
            </a:pPr>
            <a:r>
              <a:rPr lang="en-US" sz="1400">
                <a:solidFill>
                  <a:schemeClr val="lt1"/>
                </a:solidFill>
                <a:latin typeface="Ubuntu"/>
                <a:ea typeface="Ubuntu"/>
                <a:cs typeface="Ubuntu"/>
                <a:sym typeface="Ubuntu"/>
              </a:rPr>
              <a:t>nominal</a:t>
            </a:r>
            <a:endParaRPr/>
          </a:p>
        </p:txBody>
      </p:sp>
      <p:sp>
        <p:nvSpPr>
          <p:cNvPr id="328" name="Google Shape;328;p29"/>
          <p:cNvSpPr/>
          <p:nvPr/>
        </p:nvSpPr>
        <p:spPr>
          <a:xfrm>
            <a:off x="841259" y="1517074"/>
            <a:ext cx="2666712" cy="2864903"/>
          </a:xfrm>
          <a:prstGeom prst="roundRect">
            <a:avLst>
              <a:gd name="adj" fmla="val 0"/>
            </a:avLst>
          </a:prstGeom>
          <a:solidFill>
            <a:schemeClr val="dk1">
              <a:alpha val="3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9" name="Google Shape;329;p29"/>
          <p:cNvSpPr/>
          <p:nvPr/>
        </p:nvSpPr>
        <p:spPr>
          <a:xfrm>
            <a:off x="2673720" y="4438996"/>
            <a:ext cx="266008" cy="365760"/>
          </a:xfrm>
          <a:prstGeom prst="downArrow">
            <a:avLst>
              <a:gd name="adj1" fmla="val 50000"/>
              <a:gd name="adj2" fmla="val 50000"/>
            </a:avLst>
          </a:prstGeom>
          <a:solidFill>
            <a:srgbClr val="0CC4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0" name="Google Shape;330;p29"/>
          <p:cNvSpPr txBox="1"/>
          <p:nvPr/>
        </p:nvSpPr>
        <p:spPr>
          <a:xfrm>
            <a:off x="2263145" y="4943783"/>
            <a:ext cx="1087157"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rgbClr val="FFC000"/>
                </a:solidFill>
                <a:latin typeface="Ubuntu"/>
                <a:ea typeface="Ubuntu"/>
                <a:cs typeface="Ubuntu"/>
                <a:sym typeface="Ubuntu"/>
              </a:rPr>
              <a:t>Qualitative</a:t>
            </a:r>
            <a:endParaRPr/>
          </a:p>
          <a:p>
            <a:pPr marL="0" marR="0" lvl="0" indent="0" algn="ctr" rtl="0">
              <a:spcBef>
                <a:spcPts val="0"/>
              </a:spcBef>
              <a:spcAft>
                <a:spcPts val="0"/>
              </a:spcAft>
              <a:buNone/>
            </a:pPr>
            <a:r>
              <a:rPr lang="en-US" sz="1400">
                <a:solidFill>
                  <a:schemeClr val="lt1"/>
                </a:solidFill>
                <a:latin typeface="Ubuntu"/>
                <a:ea typeface="Ubuntu"/>
                <a:cs typeface="Ubuntu"/>
                <a:sym typeface="Ubuntu"/>
              </a:rPr>
              <a:t>ordinal</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35"/>
        <p:cNvGrpSpPr/>
        <p:nvPr/>
      </p:nvGrpSpPr>
      <p:grpSpPr>
        <a:xfrm>
          <a:off x="0" y="0"/>
          <a:ext cx="0" cy="0"/>
          <a:chOff x="0" y="0"/>
          <a:chExt cx="0" cy="0"/>
        </a:xfrm>
      </p:grpSpPr>
      <p:sp>
        <p:nvSpPr>
          <p:cNvPr id="336" name="Google Shape;336;p30"/>
          <p:cNvSpPr/>
          <p:nvPr/>
        </p:nvSpPr>
        <p:spPr>
          <a:xfrm>
            <a:off x="113263" y="163595"/>
            <a:ext cx="11952914" cy="6488875"/>
          </a:xfrm>
          <a:prstGeom prst="roundRect">
            <a:avLst>
              <a:gd name="adj" fmla="val 2702"/>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37" name="Google Shape;337;p30"/>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graphicFrame>
        <p:nvGraphicFramePr>
          <p:cNvPr id="338" name="Google Shape;338;p30"/>
          <p:cNvGraphicFramePr/>
          <p:nvPr/>
        </p:nvGraphicFramePr>
        <p:xfrm>
          <a:off x="929594" y="1619813"/>
          <a:ext cx="10320250" cy="2762200"/>
        </p:xfrm>
        <a:graphic>
          <a:graphicData uri="http://schemas.openxmlformats.org/drawingml/2006/table">
            <a:tbl>
              <a:tblPr firstRow="1" bandRow="1">
                <a:noFill/>
                <a:tableStyleId>{74607454-4D4F-467D-BBA7-2A77409627BA}</a:tableStyleId>
              </a:tblPr>
              <a:tblGrid>
                <a:gridCol w="1290025">
                  <a:extLst>
                    <a:ext uri="{9D8B030D-6E8A-4147-A177-3AD203B41FA5}">
                      <a16:colId xmlns:a16="http://schemas.microsoft.com/office/drawing/2014/main" val="20000"/>
                    </a:ext>
                  </a:extLst>
                </a:gridCol>
                <a:gridCol w="1290025">
                  <a:extLst>
                    <a:ext uri="{9D8B030D-6E8A-4147-A177-3AD203B41FA5}">
                      <a16:colId xmlns:a16="http://schemas.microsoft.com/office/drawing/2014/main" val="20001"/>
                    </a:ext>
                  </a:extLst>
                </a:gridCol>
                <a:gridCol w="1290025">
                  <a:extLst>
                    <a:ext uri="{9D8B030D-6E8A-4147-A177-3AD203B41FA5}">
                      <a16:colId xmlns:a16="http://schemas.microsoft.com/office/drawing/2014/main" val="20002"/>
                    </a:ext>
                  </a:extLst>
                </a:gridCol>
                <a:gridCol w="1602700">
                  <a:extLst>
                    <a:ext uri="{9D8B030D-6E8A-4147-A177-3AD203B41FA5}">
                      <a16:colId xmlns:a16="http://schemas.microsoft.com/office/drawing/2014/main" val="20003"/>
                    </a:ext>
                  </a:extLst>
                </a:gridCol>
                <a:gridCol w="977375">
                  <a:extLst>
                    <a:ext uri="{9D8B030D-6E8A-4147-A177-3AD203B41FA5}">
                      <a16:colId xmlns:a16="http://schemas.microsoft.com/office/drawing/2014/main" val="20004"/>
                    </a:ext>
                  </a:extLst>
                </a:gridCol>
                <a:gridCol w="1290025">
                  <a:extLst>
                    <a:ext uri="{9D8B030D-6E8A-4147-A177-3AD203B41FA5}">
                      <a16:colId xmlns:a16="http://schemas.microsoft.com/office/drawing/2014/main" val="20005"/>
                    </a:ext>
                  </a:extLst>
                </a:gridCol>
                <a:gridCol w="1409350">
                  <a:extLst>
                    <a:ext uri="{9D8B030D-6E8A-4147-A177-3AD203B41FA5}">
                      <a16:colId xmlns:a16="http://schemas.microsoft.com/office/drawing/2014/main" val="20006"/>
                    </a:ext>
                  </a:extLst>
                </a:gridCol>
                <a:gridCol w="1170725">
                  <a:extLst>
                    <a:ext uri="{9D8B030D-6E8A-4147-A177-3AD203B41FA5}">
                      <a16:colId xmlns:a16="http://schemas.microsoft.com/office/drawing/2014/main" val="20007"/>
                    </a:ext>
                  </a:extLst>
                </a:gridCol>
              </a:tblGrid>
              <a:tr h="331900">
                <a:tc>
                  <a:txBody>
                    <a:bodyPr/>
                    <a:lstStyle/>
                    <a:p>
                      <a:pPr marL="0" marR="0" lvl="0" indent="0" algn="l" rtl="0">
                        <a:spcBef>
                          <a:spcPts val="0"/>
                        </a:spcBef>
                        <a:spcAft>
                          <a:spcPts val="0"/>
                        </a:spcAft>
                        <a:buNone/>
                      </a:pPr>
                      <a:r>
                        <a:rPr lang="en-US" sz="1200">
                          <a:latin typeface="Ubuntu"/>
                          <a:ea typeface="Ubuntu"/>
                          <a:cs typeface="Ubuntu"/>
                          <a:sym typeface="Ubuntu"/>
                        </a:rPr>
                        <a:t>Customer_ID</a:t>
                      </a: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Drink_Size</a:t>
                      </a: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Temperature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Payment_Method</a:t>
                      </a: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Rating</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Time_of_Day</a:t>
                      </a: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Loyalty_Points</a:t>
                      </a: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Is_Regular</a:t>
                      </a: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Large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Hot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Credit Card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4</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Morning</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150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Y</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002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Medium</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Cold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Cash</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Afternoon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75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003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Small</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Hot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Mobile Pay</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Evening</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200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Y</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004</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Large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Iced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Credit Card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Morning</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300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Y</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66100">
                <a:tc>
                  <a:txBody>
                    <a:bodyPr/>
                    <a:lstStyle/>
                    <a:p>
                      <a:pPr marL="0" marR="0" lvl="0" indent="0" algn="l" rtl="0">
                        <a:spcBef>
                          <a:spcPts val="0"/>
                        </a:spcBef>
                        <a:spcAft>
                          <a:spcPts val="0"/>
                        </a:spcAft>
                        <a:buNone/>
                      </a:pPr>
                      <a:r>
                        <a:rPr lang="en-US" sz="1400">
                          <a:latin typeface="Ubuntu"/>
                          <a:ea typeface="Ubuntu"/>
                          <a:cs typeface="Ubuntu"/>
                          <a:sym typeface="Ubuntu"/>
                        </a:rPr>
                        <a:t>005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Medium</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Hot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Cash</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4</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Evening</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39" name="Google Shape;339;p30"/>
          <p:cNvSpPr txBox="1"/>
          <p:nvPr/>
        </p:nvSpPr>
        <p:spPr>
          <a:xfrm>
            <a:off x="406201" y="293079"/>
            <a:ext cx="7091877"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CC4A0"/>
              </a:buClr>
              <a:buSzPts val="4000"/>
              <a:buFont typeface="Ubuntu"/>
              <a:buNone/>
            </a:pPr>
            <a:r>
              <a:rPr lang="en-US" sz="4000" b="1" i="0" u="none" strike="noStrike" cap="none">
                <a:solidFill>
                  <a:srgbClr val="0CC4A0"/>
                </a:solidFill>
                <a:latin typeface="Ubuntu"/>
                <a:ea typeface="Ubuntu"/>
                <a:cs typeface="Ubuntu"/>
                <a:sym typeface="Ubuntu"/>
              </a:rPr>
              <a:t>Data Types</a:t>
            </a:r>
            <a:endParaRPr/>
          </a:p>
        </p:txBody>
      </p:sp>
      <p:sp>
        <p:nvSpPr>
          <p:cNvPr id="340" name="Google Shape;340;p30"/>
          <p:cNvSpPr/>
          <p:nvPr/>
        </p:nvSpPr>
        <p:spPr>
          <a:xfrm>
            <a:off x="6396644" y="1517074"/>
            <a:ext cx="4865762" cy="2864903"/>
          </a:xfrm>
          <a:prstGeom prst="roundRect">
            <a:avLst>
              <a:gd name="adj" fmla="val 0"/>
            </a:avLst>
          </a:prstGeom>
          <a:solidFill>
            <a:schemeClr val="dk1">
              <a:alpha val="3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1" name="Google Shape;341;p30"/>
          <p:cNvSpPr/>
          <p:nvPr/>
        </p:nvSpPr>
        <p:spPr>
          <a:xfrm>
            <a:off x="1424040" y="4438996"/>
            <a:ext cx="266008" cy="365760"/>
          </a:xfrm>
          <a:prstGeom prst="downArrow">
            <a:avLst>
              <a:gd name="adj1" fmla="val 50000"/>
              <a:gd name="adj2" fmla="val 50000"/>
            </a:avLst>
          </a:prstGeom>
          <a:solidFill>
            <a:srgbClr val="0CC4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2" name="Google Shape;342;p30"/>
          <p:cNvSpPr txBox="1"/>
          <p:nvPr/>
        </p:nvSpPr>
        <p:spPr>
          <a:xfrm>
            <a:off x="1013465" y="4943783"/>
            <a:ext cx="1087157"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rgbClr val="FFC000"/>
                </a:solidFill>
                <a:latin typeface="Ubuntu"/>
                <a:ea typeface="Ubuntu"/>
                <a:cs typeface="Ubuntu"/>
                <a:sym typeface="Ubuntu"/>
              </a:rPr>
              <a:t>Qualitative</a:t>
            </a:r>
            <a:endParaRPr/>
          </a:p>
          <a:p>
            <a:pPr marL="0" marR="0" lvl="0" indent="0" algn="ctr" rtl="0">
              <a:spcBef>
                <a:spcPts val="0"/>
              </a:spcBef>
              <a:spcAft>
                <a:spcPts val="0"/>
              </a:spcAft>
              <a:buNone/>
            </a:pPr>
            <a:r>
              <a:rPr lang="en-US" sz="1400">
                <a:solidFill>
                  <a:schemeClr val="lt1"/>
                </a:solidFill>
                <a:latin typeface="Ubuntu"/>
                <a:ea typeface="Ubuntu"/>
                <a:cs typeface="Ubuntu"/>
                <a:sym typeface="Ubuntu"/>
              </a:rPr>
              <a:t>nominal</a:t>
            </a:r>
            <a:endParaRPr/>
          </a:p>
        </p:txBody>
      </p:sp>
      <p:sp>
        <p:nvSpPr>
          <p:cNvPr id="343" name="Google Shape;343;p30"/>
          <p:cNvSpPr/>
          <p:nvPr/>
        </p:nvSpPr>
        <p:spPr>
          <a:xfrm>
            <a:off x="841258" y="1517074"/>
            <a:ext cx="3959341" cy="2864903"/>
          </a:xfrm>
          <a:prstGeom prst="roundRect">
            <a:avLst>
              <a:gd name="adj" fmla="val 0"/>
            </a:avLst>
          </a:prstGeom>
          <a:solidFill>
            <a:schemeClr val="dk1">
              <a:alpha val="3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4" name="Google Shape;344;p30"/>
          <p:cNvSpPr/>
          <p:nvPr/>
        </p:nvSpPr>
        <p:spPr>
          <a:xfrm>
            <a:off x="2673720" y="4438996"/>
            <a:ext cx="266008" cy="365760"/>
          </a:xfrm>
          <a:prstGeom prst="downArrow">
            <a:avLst>
              <a:gd name="adj1" fmla="val 50000"/>
              <a:gd name="adj2" fmla="val 50000"/>
            </a:avLst>
          </a:prstGeom>
          <a:solidFill>
            <a:srgbClr val="0CC4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5" name="Google Shape;345;p30"/>
          <p:cNvSpPr txBox="1"/>
          <p:nvPr/>
        </p:nvSpPr>
        <p:spPr>
          <a:xfrm>
            <a:off x="2263145" y="4943783"/>
            <a:ext cx="1087157"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rgbClr val="FFC000"/>
                </a:solidFill>
                <a:latin typeface="Ubuntu"/>
                <a:ea typeface="Ubuntu"/>
                <a:cs typeface="Ubuntu"/>
                <a:sym typeface="Ubuntu"/>
              </a:rPr>
              <a:t>Qualitative</a:t>
            </a:r>
            <a:endParaRPr/>
          </a:p>
          <a:p>
            <a:pPr marL="0" marR="0" lvl="0" indent="0" algn="ctr" rtl="0">
              <a:spcBef>
                <a:spcPts val="0"/>
              </a:spcBef>
              <a:spcAft>
                <a:spcPts val="0"/>
              </a:spcAft>
              <a:buNone/>
            </a:pPr>
            <a:r>
              <a:rPr lang="en-US" sz="1400">
                <a:solidFill>
                  <a:schemeClr val="lt1"/>
                </a:solidFill>
                <a:latin typeface="Ubuntu"/>
                <a:ea typeface="Ubuntu"/>
                <a:cs typeface="Ubuntu"/>
                <a:sym typeface="Ubuntu"/>
              </a:rPr>
              <a:t>ordinal</a:t>
            </a:r>
            <a:endParaRPr/>
          </a:p>
        </p:txBody>
      </p:sp>
      <p:sp>
        <p:nvSpPr>
          <p:cNvPr id="346" name="Google Shape;346;p30"/>
          <p:cNvSpPr/>
          <p:nvPr/>
        </p:nvSpPr>
        <p:spPr>
          <a:xfrm>
            <a:off x="3981725" y="4438996"/>
            <a:ext cx="266008" cy="365760"/>
          </a:xfrm>
          <a:prstGeom prst="downArrow">
            <a:avLst>
              <a:gd name="adj1" fmla="val 50000"/>
              <a:gd name="adj2" fmla="val 50000"/>
            </a:avLst>
          </a:prstGeom>
          <a:solidFill>
            <a:srgbClr val="0CC4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7" name="Google Shape;347;p30"/>
          <p:cNvSpPr txBox="1"/>
          <p:nvPr/>
        </p:nvSpPr>
        <p:spPr>
          <a:xfrm>
            <a:off x="3571150" y="4943783"/>
            <a:ext cx="1087157"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rgbClr val="FFC000"/>
                </a:solidFill>
                <a:latin typeface="Ubuntu"/>
                <a:ea typeface="Ubuntu"/>
                <a:cs typeface="Ubuntu"/>
                <a:sym typeface="Ubuntu"/>
              </a:rPr>
              <a:t>Qualitative</a:t>
            </a:r>
            <a:endParaRPr/>
          </a:p>
          <a:p>
            <a:pPr marL="0" marR="0" lvl="0" indent="0" algn="ctr" rtl="0">
              <a:spcBef>
                <a:spcPts val="0"/>
              </a:spcBef>
              <a:spcAft>
                <a:spcPts val="0"/>
              </a:spcAft>
              <a:buNone/>
            </a:pPr>
            <a:r>
              <a:rPr lang="en-US" sz="1400">
                <a:solidFill>
                  <a:schemeClr val="lt1"/>
                </a:solidFill>
                <a:latin typeface="Ubuntu"/>
                <a:ea typeface="Ubuntu"/>
                <a:cs typeface="Ubuntu"/>
                <a:sym typeface="Ubuntu"/>
              </a:rPr>
              <a:t>nominal</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52"/>
        <p:cNvGrpSpPr/>
        <p:nvPr/>
      </p:nvGrpSpPr>
      <p:grpSpPr>
        <a:xfrm>
          <a:off x="0" y="0"/>
          <a:ext cx="0" cy="0"/>
          <a:chOff x="0" y="0"/>
          <a:chExt cx="0" cy="0"/>
        </a:xfrm>
      </p:grpSpPr>
      <p:sp>
        <p:nvSpPr>
          <p:cNvPr id="353" name="Google Shape;353;p31"/>
          <p:cNvSpPr/>
          <p:nvPr/>
        </p:nvSpPr>
        <p:spPr>
          <a:xfrm>
            <a:off x="113263" y="163595"/>
            <a:ext cx="11952914" cy="6488875"/>
          </a:xfrm>
          <a:prstGeom prst="roundRect">
            <a:avLst>
              <a:gd name="adj" fmla="val 2702"/>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4" name="Google Shape;354;p31"/>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graphicFrame>
        <p:nvGraphicFramePr>
          <p:cNvPr id="355" name="Google Shape;355;p31"/>
          <p:cNvGraphicFramePr/>
          <p:nvPr/>
        </p:nvGraphicFramePr>
        <p:xfrm>
          <a:off x="929594" y="1619813"/>
          <a:ext cx="10320250" cy="2762200"/>
        </p:xfrm>
        <a:graphic>
          <a:graphicData uri="http://schemas.openxmlformats.org/drawingml/2006/table">
            <a:tbl>
              <a:tblPr firstRow="1" bandRow="1">
                <a:noFill/>
                <a:tableStyleId>{74607454-4D4F-467D-BBA7-2A77409627BA}</a:tableStyleId>
              </a:tblPr>
              <a:tblGrid>
                <a:gridCol w="1290025">
                  <a:extLst>
                    <a:ext uri="{9D8B030D-6E8A-4147-A177-3AD203B41FA5}">
                      <a16:colId xmlns:a16="http://schemas.microsoft.com/office/drawing/2014/main" val="20000"/>
                    </a:ext>
                  </a:extLst>
                </a:gridCol>
                <a:gridCol w="1290025">
                  <a:extLst>
                    <a:ext uri="{9D8B030D-6E8A-4147-A177-3AD203B41FA5}">
                      <a16:colId xmlns:a16="http://schemas.microsoft.com/office/drawing/2014/main" val="20001"/>
                    </a:ext>
                  </a:extLst>
                </a:gridCol>
                <a:gridCol w="1290025">
                  <a:extLst>
                    <a:ext uri="{9D8B030D-6E8A-4147-A177-3AD203B41FA5}">
                      <a16:colId xmlns:a16="http://schemas.microsoft.com/office/drawing/2014/main" val="20002"/>
                    </a:ext>
                  </a:extLst>
                </a:gridCol>
                <a:gridCol w="1602700">
                  <a:extLst>
                    <a:ext uri="{9D8B030D-6E8A-4147-A177-3AD203B41FA5}">
                      <a16:colId xmlns:a16="http://schemas.microsoft.com/office/drawing/2014/main" val="20003"/>
                    </a:ext>
                  </a:extLst>
                </a:gridCol>
                <a:gridCol w="977375">
                  <a:extLst>
                    <a:ext uri="{9D8B030D-6E8A-4147-A177-3AD203B41FA5}">
                      <a16:colId xmlns:a16="http://schemas.microsoft.com/office/drawing/2014/main" val="20004"/>
                    </a:ext>
                  </a:extLst>
                </a:gridCol>
                <a:gridCol w="1290025">
                  <a:extLst>
                    <a:ext uri="{9D8B030D-6E8A-4147-A177-3AD203B41FA5}">
                      <a16:colId xmlns:a16="http://schemas.microsoft.com/office/drawing/2014/main" val="20005"/>
                    </a:ext>
                  </a:extLst>
                </a:gridCol>
                <a:gridCol w="1409350">
                  <a:extLst>
                    <a:ext uri="{9D8B030D-6E8A-4147-A177-3AD203B41FA5}">
                      <a16:colId xmlns:a16="http://schemas.microsoft.com/office/drawing/2014/main" val="20006"/>
                    </a:ext>
                  </a:extLst>
                </a:gridCol>
                <a:gridCol w="1170725">
                  <a:extLst>
                    <a:ext uri="{9D8B030D-6E8A-4147-A177-3AD203B41FA5}">
                      <a16:colId xmlns:a16="http://schemas.microsoft.com/office/drawing/2014/main" val="20007"/>
                    </a:ext>
                  </a:extLst>
                </a:gridCol>
              </a:tblGrid>
              <a:tr h="331900">
                <a:tc>
                  <a:txBody>
                    <a:bodyPr/>
                    <a:lstStyle/>
                    <a:p>
                      <a:pPr marL="0" marR="0" lvl="0" indent="0" algn="l" rtl="0">
                        <a:spcBef>
                          <a:spcPts val="0"/>
                        </a:spcBef>
                        <a:spcAft>
                          <a:spcPts val="0"/>
                        </a:spcAft>
                        <a:buNone/>
                      </a:pPr>
                      <a:r>
                        <a:rPr lang="en-US" sz="1200">
                          <a:latin typeface="Ubuntu"/>
                          <a:ea typeface="Ubuntu"/>
                          <a:cs typeface="Ubuntu"/>
                          <a:sym typeface="Ubuntu"/>
                        </a:rPr>
                        <a:t>Customer_ID</a:t>
                      </a: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Drink_Size</a:t>
                      </a: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Temperature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Payment_Method</a:t>
                      </a: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Rating</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Time_of_Day</a:t>
                      </a: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Loyalty_Points</a:t>
                      </a: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Is_Regular</a:t>
                      </a: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Large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Hot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Credit Card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4</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Morning</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150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Y</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002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Medium</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Cold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Cash</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Afternoon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75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003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Small</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Hot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Mobile Pay</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Evening</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200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Y</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004</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Large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Iced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Credit Card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Morning</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300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Y</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66100">
                <a:tc>
                  <a:txBody>
                    <a:bodyPr/>
                    <a:lstStyle/>
                    <a:p>
                      <a:pPr marL="0" marR="0" lvl="0" indent="0" algn="l" rtl="0">
                        <a:spcBef>
                          <a:spcPts val="0"/>
                        </a:spcBef>
                        <a:spcAft>
                          <a:spcPts val="0"/>
                        </a:spcAft>
                        <a:buNone/>
                      </a:pPr>
                      <a:r>
                        <a:rPr lang="en-US" sz="1400">
                          <a:latin typeface="Ubuntu"/>
                          <a:ea typeface="Ubuntu"/>
                          <a:cs typeface="Ubuntu"/>
                          <a:sym typeface="Ubuntu"/>
                        </a:rPr>
                        <a:t>005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Medium</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Hot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Cash</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4</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Evening</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56" name="Google Shape;356;p31"/>
          <p:cNvSpPr txBox="1"/>
          <p:nvPr/>
        </p:nvSpPr>
        <p:spPr>
          <a:xfrm>
            <a:off x="406201" y="293079"/>
            <a:ext cx="7091877"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CC4A0"/>
              </a:buClr>
              <a:buSzPts val="4000"/>
              <a:buFont typeface="Ubuntu"/>
              <a:buNone/>
            </a:pPr>
            <a:r>
              <a:rPr lang="en-US" sz="4000" b="1" i="0" u="none" strike="noStrike" cap="none">
                <a:solidFill>
                  <a:srgbClr val="0CC4A0"/>
                </a:solidFill>
                <a:latin typeface="Ubuntu"/>
                <a:ea typeface="Ubuntu"/>
                <a:cs typeface="Ubuntu"/>
                <a:sym typeface="Ubuntu"/>
              </a:rPr>
              <a:t>Data Types</a:t>
            </a:r>
            <a:endParaRPr/>
          </a:p>
        </p:txBody>
      </p:sp>
      <p:sp>
        <p:nvSpPr>
          <p:cNvPr id="357" name="Google Shape;357;p31"/>
          <p:cNvSpPr/>
          <p:nvPr/>
        </p:nvSpPr>
        <p:spPr>
          <a:xfrm>
            <a:off x="7395559" y="1517074"/>
            <a:ext cx="3866846" cy="2864903"/>
          </a:xfrm>
          <a:prstGeom prst="roundRect">
            <a:avLst>
              <a:gd name="adj" fmla="val 0"/>
            </a:avLst>
          </a:prstGeom>
          <a:solidFill>
            <a:schemeClr val="dk1">
              <a:alpha val="3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8" name="Google Shape;358;p31"/>
          <p:cNvSpPr/>
          <p:nvPr/>
        </p:nvSpPr>
        <p:spPr>
          <a:xfrm>
            <a:off x="1424040" y="4438996"/>
            <a:ext cx="266008" cy="365760"/>
          </a:xfrm>
          <a:prstGeom prst="downArrow">
            <a:avLst>
              <a:gd name="adj1" fmla="val 50000"/>
              <a:gd name="adj2" fmla="val 50000"/>
            </a:avLst>
          </a:prstGeom>
          <a:solidFill>
            <a:srgbClr val="0CC4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9" name="Google Shape;359;p31"/>
          <p:cNvSpPr txBox="1"/>
          <p:nvPr/>
        </p:nvSpPr>
        <p:spPr>
          <a:xfrm>
            <a:off x="1013465" y="4943783"/>
            <a:ext cx="1087157"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rgbClr val="FFC000"/>
                </a:solidFill>
                <a:latin typeface="Ubuntu"/>
                <a:ea typeface="Ubuntu"/>
                <a:cs typeface="Ubuntu"/>
                <a:sym typeface="Ubuntu"/>
              </a:rPr>
              <a:t>Qualitative</a:t>
            </a:r>
            <a:endParaRPr/>
          </a:p>
          <a:p>
            <a:pPr marL="0" marR="0" lvl="0" indent="0" algn="ctr" rtl="0">
              <a:spcBef>
                <a:spcPts val="0"/>
              </a:spcBef>
              <a:spcAft>
                <a:spcPts val="0"/>
              </a:spcAft>
              <a:buNone/>
            </a:pPr>
            <a:r>
              <a:rPr lang="en-US" sz="1400">
                <a:solidFill>
                  <a:schemeClr val="lt1"/>
                </a:solidFill>
                <a:latin typeface="Ubuntu"/>
                <a:ea typeface="Ubuntu"/>
                <a:cs typeface="Ubuntu"/>
                <a:sym typeface="Ubuntu"/>
              </a:rPr>
              <a:t>nominal</a:t>
            </a:r>
            <a:endParaRPr/>
          </a:p>
        </p:txBody>
      </p:sp>
      <p:sp>
        <p:nvSpPr>
          <p:cNvPr id="360" name="Google Shape;360;p31"/>
          <p:cNvSpPr/>
          <p:nvPr/>
        </p:nvSpPr>
        <p:spPr>
          <a:xfrm>
            <a:off x="841258" y="1517074"/>
            <a:ext cx="5551229" cy="2864903"/>
          </a:xfrm>
          <a:prstGeom prst="roundRect">
            <a:avLst>
              <a:gd name="adj" fmla="val 0"/>
            </a:avLst>
          </a:prstGeom>
          <a:solidFill>
            <a:schemeClr val="dk1">
              <a:alpha val="3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1" name="Google Shape;361;p31"/>
          <p:cNvSpPr/>
          <p:nvPr/>
        </p:nvSpPr>
        <p:spPr>
          <a:xfrm>
            <a:off x="2673720" y="4438996"/>
            <a:ext cx="266008" cy="365760"/>
          </a:xfrm>
          <a:prstGeom prst="downArrow">
            <a:avLst>
              <a:gd name="adj1" fmla="val 50000"/>
              <a:gd name="adj2" fmla="val 50000"/>
            </a:avLst>
          </a:prstGeom>
          <a:solidFill>
            <a:srgbClr val="0CC4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2" name="Google Shape;362;p31"/>
          <p:cNvSpPr txBox="1"/>
          <p:nvPr/>
        </p:nvSpPr>
        <p:spPr>
          <a:xfrm>
            <a:off x="2263145" y="4943783"/>
            <a:ext cx="1087157"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rgbClr val="FFC000"/>
                </a:solidFill>
                <a:latin typeface="Ubuntu"/>
                <a:ea typeface="Ubuntu"/>
                <a:cs typeface="Ubuntu"/>
                <a:sym typeface="Ubuntu"/>
              </a:rPr>
              <a:t>Qualitative</a:t>
            </a:r>
            <a:endParaRPr/>
          </a:p>
          <a:p>
            <a:pPr marL="0" marR="0" lvl="0" indent="0" algn="ctr" rtl="0">
              <a:spcBef>
                <a:spcPts val="0"/>
              </a:spcBef>
              <a:spcAft>
                <a:spcPts val="0"/>
              </a:spcAft>
              <a:buNone/>
            </a:pPr>
            <a:r>
              <a:rPr lang="en-US" sz="1400">
                <a:solidFill>
                  <a:schemeClr val="lt1"/>
                </a:solidFill>
                <a:latin typeface="Ubuntu"/>
                <a:ea typeface="Ubuntu"/>
                <a:cs typeface="Ubuntu"/>
                <a:sym typeface="Ubuntu"/>
              </a:rPr>
              <a:t>ordinal</a:t>
            </a:r>
            <a:endParaRPr/>
          </a:p>
        </p:txBody>
      </p:sp>
      <p:sp>
        <p:nvSpPr>
          <p:cNvPr id="363" name="Google Shape;363;p31"/>
          <p:cNvSpPr/>
          <p:nvPr/>
        </p:nvSpPr>
        <p:spPr>
          <a:xfrm>
            <a:off x="3981725" y="4438996"/>
            <a:ext cx="266008" cy="365760"/>
          </a:xfrm>
          <a:prstGeom prst="downArrow">
            <a:avLst>
              <a:gd name="adj1" fmla="val 50000"/>
              <a:gd name="adj2" fmla="val 50000"/>
            </a:avLst>
          </a:prstGeom>
          <a:solidFill>
            <a:srgbClr val="0CC4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4" name="Google Shape;364;p31"/>
          <p:cNvSpPr txBox="1"/>
          <p:nvPr/>
        </p:nvSpPr>
        <p:spPr>
          <a:xfrm>
            <a:off x="3571150" y="4943783"/>
            <a:ext cx="1087157"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rgbClr val="FFC000"/>
                </a:solidFill>
                <a:latin typeface="Ubuntu"/>
                <a:ea typeface="Ubuntu"/>
                <a:cs typeface="Ubuntu"/>
                <a:sym typeface="Ubuntu"/>
              </a:rPr>
              <a:t>Qualitative</a:t>
            </a:r>
            <a:endParaRPr/>
          </a:p>
          <a:p>
            <a:pPr marL="0" marR="0" lvl="0" indent="0" algn="ctr" rtl="0">
              <a:spcBef>
                <a:spcPts val="0"/>
              </a:spcBef>
              <a:spcAft>
                <a:spcPts val="0"/>
              </a:spcAft>
              <a:buNone/>
            </a:pPr>
            <a:r>
              <a:rPr lang="en-US" sz="1400">
                <a:solidFill>
                  <a:schemeClr val="lt1"/>
                </a:solidFill>
                <a:latin typeface="Ubuntu"/>
                <a:ea typeface="Ubuntu"/>
                <a:cs typeface="Ubuntu"/>
                <a:sym typeface="Ubuntu"/>
              </a:rPr>
              <a:t>nominal</a:t>
            </a:r>
            <a:endParaRPr/>
          </a:p>
        </p:txBody>
      </p:sp>
      <p:sp>
        <p:nvSpPr>
          <p:cNvPr id="365" name="Google Shape;365;p31"/>
          <p:cNvSpPr/>
          <p:nvPr/>
        </p:nvSpPr>
        <p:spPr>
          <a:xfrm>
            <a:off x="5381379" y="4438996"/>
            <a:ext cx="266008" cy="365760"/>
          </a:xfrm>
          <a:prstGeom prst="downArrow">
            <a:avLst>
              <a:gd name="adj1" fmla="val 50000"/>
              <a:gd name="adj2" fmla="val 50000"/>
            </a:avLst>
          </a:prstGeom>
          <a:solidFill>
            <a:srgbClr val="0CC4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6" name="Google Shape;366;p31"/>
          <p:cNvSpPr txBox="1"/>
          <p:nvPr/>
        </p:nvSpPr>
        <p:spPr>
          <a:xfrm>
            <a:off x="4970804" y="4943783"/>
            <a:ext cx="1087157"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rgbClr val="FFC000"/>
                </a:solidFill>
                <a:latin typeface="Ubuntu"/>
                <a:ea typeface="Ubuntu"/>
                <a:cs typeface="Ubuntu"/>
                <a:sym typeface="Ubuntu"/>
              </a:rPr>
              <a:t>Qualitative</a:t>
            </a:r>
            <a:endParaRPr/>
          </a:p>
          <a:p>
            <a:pPr marL="0" marR="0" lvl="0" indent="0" algn="ctr" rtl="0">
              <a:spcBef>
                <a:spcPts val="0"/>
              </a:spcBef>
              <a:spcAft>
                <a:spcPts val="0"/>
              </a:spcAft>
              <a:buNone/>
            </a:pPr>
            <a:r>
              <a:rPr lang="en-US" sz="1400">
                <a:solidFill>
                  <a:schemeClr val="lt1"/>
                </a:solidFill>
                <a:latin typeface="Ubuntu"/>
                <a:ea typeface="Ubuntu"/>
                <a:cs typeface="Ubuntu"/>
                <a:sym typeface="Ubuntu"/>
              </a:rPr>
              <a:t>nominal</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5"/>
        <p:cNvGrpSpPr/>
        <p:nvPr/>
      </p:nvGrpSpPr>
      <p:grpSpPr>
        <a:xfrm>
          <a:off x="0" y="0"/>
          <a:ext cx="0" cy="0"/>
          <a:chOff x="0" y="0"/>
          <a:chExt cx="0" cy="0"/>
        </a:xfrm>
      </p:grpSpPr>
      <p:sp>
        <p:nvSpPr>
          <p:cNvPr id="116" name="Google Shape;116;p14"/>
          <p:cNvSpPr/>
          <p:nvPr/>
        </p:nvSpPr>
        <p:spPr>
          <a:xfrm rot="9257682" flipH="1">
            <a:off x="10789537" y="-2895453"/>
            <a:ext cx="5116068" cy="5486400"/>
          </a:xfrm>
          <a:custGeom>
            <a:avLst/>
            <a:gdLst/>
            <a:ahLst/>
            <a:cxnLst/>
            <a:rect l="l" t="t" r="r" b="b"/>
            <a:pathLst>
              <a:path w="7674102" h="8229600" extrusionOk="0">
                <a:moveTo>
                  <a:pt x="0" y="8229600"/>
                </a:moveTo>
                <a:lnTo>
                  <a:pt x="7674102" y="8229600"/>
                </a:lnTo>
                <a:lnTo>
                  <a:pt x="7674102" y="0"/>
                </a:lnTo>
                <a:lnTo>
                  <a:pt x="0" y="0"/>
                </a:lnTo>
                <a:lnTo>
                  <a:pt x="0" y="8229600"/>
                </a:lnTo>
                <a:close/>
              </a:path>
            </a:pathLst>
          </a:custGeom>
          <a:blipFill rotWithShape="1">
            <a:blip r:embed="rId3">
              <a:alphaModFix/>
            </a:blip>
            <a:stretch>
              <a:fillRect/>
            </a:stretch>
          </a:blipFill>
          <a:ln>
            <a:noFill/>
          </a:ln>
        </p:spPr>
        <p:txBody>
          <a:bodyPr/>
          <a:lstStyle/>
          <a:p>
            <a:endParaRPr lang="en-US"/>
          </a:p>
        </p:txBody>
      </p:sp>
      <p:grpSp>
        <p:nvGrpSpPr>
          <p:cNvPr id="117" name="Google Shape;117;p14"/>
          <p:cNvGrpSpPr/>
          <p:nvPr/>
        </p:nvGrpSpPr>
        <p:grpSpPr>
          <a:xfrm>
            <a:off x="483990" y="1150150"/>
            <a:ext cx="11022210" cy="5223859"/>
            <a:chOff x="0" y="-38100"/>
            <a:chExt cx="4354453" cy="1773651"/>
          </a:xfrm>
        </p:grpSpPr>
        <p:sp>
          <p:nvSpPr>
            <p:cNvPr id="118" name="Google Shape;118;p14"/>
            <p:cNvSpPr/>
            <p:nvPr/>
          </p:nvSpPr>
          <p:spPr>
            <a:xfrm>
              <a:off x="0" y="0"/>
              <a:ext cx="4354453" cy="1735551"/>
            </a:xfrm>
            <a:custGeom>
              <a:avLst/>
              <a:gdLst/>
              <a:ahLst/>
              <a:cxnLst/>
              <a:rect l="l" t="t" r="r" b="b"/>
              <a:pathLst>
                <a:path w="4354453" h="1735551" extrusionOk="0">
                  <a:moveTo>
                    <a:pt x="9365" y="0"/>
                  </a:moveTo>
                  <a:lnTo>
                    <a:pt x="4345088" y="0"/>
                  </a:lnTo>
                  <a:cubicBezTo>
                    <a:pt x="4347572" y="0"/>
                    <a:pt x="4349954" y="987"/>
                    <a:pt x="4351710" y="2743"/>
                  </a:cubicBezTo>
                  <a:cubicBezTo>
                    <a:pt x="4353466" y="4499"/>
                    <a:pt x="4354453" y="6881"/>
                    <a:pt x="4354453" y="9365"/>
                  </a:cubicBezTo>
                  <a:lnTo>
                    <a:pt x="4354453" y="1726186"/>
                  </a:lnTo>
                  <a:cubicBezTo>
                    <a:pt x="4354453" y="1728670"/>
                    <a:pt x="4353466" y="1731052"/>
                    <a:pt x="4351710" y="1732808"/>
                  </a:cubicBezTo>
                  <a:cubicBezTo>
                    <a:pt x="4349954" y="1734564"/>
                    <a:pt x="4347572" y="1735551"/>
                    <a:pt x="4345088" y="1735551"/>
                  </a:cubicBezTo>
                  <a:lnTo>
                    <a:pt x="9365" y="1735551"/>
                  </a:lnTo>
                  <a:cubicBezTo>
                    <a:pt x="6881" y="1735551"/>
                    <a:pt x="4499" y="1734564"/>
                    <a:pt x="2743" y="1732808"/>
                  </a:cubicBezTo>
                  <a:cubicBezTo>
                    <a:pt x="987" y="1731052"/>
                    <a:pt x="0" y="1728670"/>
                    <a:pt x="0" y="1726186"/>
                  </a:cubicBezTo>
                  <a:lnTo>
                    <a:pt x="0" y="9365"/>
                  </a:lnTo>
                  <a:cubicBezTo>
                    <a:pt x="0" y="6881"/>
                    <a:pt x="987" y="4499"/>
                    <a:pt x="2743" y="2743"/>
                  </a:cubicBezTo>
                  <a:cubicBezTo>
                    <a:pt x="4499" y="987"/>
                    <a:pt x="6881" y="0"/>
                    <a:pt x="9365" y="0"/>
                  </a:cubicBezTo>
                  <a:close/>
                </a:path>
              </a:pathLst>
            </a:custGeom>
            <a:solidFill>
              <a:srgbClr val="000000"/>
            </a:solidFill>
            <a:ln w="38100" cap="sq" cmpd="sng">
              <a:solidFill>
                <a:srgbClr val="E5E1DA"/>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4"/>
            <p:cNvSpPr txBox="1"/>
            <p:nvPr/>
          </p:nvSpPr>
          <p:spPr>
            <a:xfrm>
              <a:off x="0" y="-38100"/>
              <a:ext cx="4354453" cy="1773651"/>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b="0" i="0" u="none" strike="noStrike" cap="none">
                <a:solidFill>
                  <a:srgbClr val="000000"/>
                </a:solidFill>
                <a:latin typeface="Calibri"/>
                <a:ea typeface="Calibri"/>
                <a:cs typeface="Calibri"/>
                <a:sym typeface="Calibri"/>
              </a:endParaRPr>
            </a:p>
          </p:txBody>
        </p:sp>
      </p:grpSp>
      <p:sp>
        <p:nvSpPr>
          <p:cNvPr id="120" name="Google Shape;120;p14"/>
          <p:cNvSpPr/>
          <p:nvPr/>
        </p:nvSpPr>
        <p:spPr>
          <a:xfrm>
            <a:off x="-1431916" y="5308614"/>
            <a:ext cx="3831813" cy="2256054"/>
          </a:xfrm>
          <a:custGeom>
            <a:avLst/>
            <a:gdLst/>
            <a:ahLst/>
            <a:cxnLst/>
            <a:rect l="l" t="t" r="r" b="b"/>
            <a:pathLst>
              <a:path w="5747719" h="3384081" extrusionOk="0">
                <a:moveTo>
                  <a:pt x="0" y="0"/>
                </a:moveTo>
                <a:lnTo>
                  <a:pt x="5747719" y="0"/>
                </a:lnTo>
                <a:lnTo>
                  <a:pt x="5747719" y="3384080"/>
                </a:lnTo>
                <a:lnTo>
                  <a:pt x="0" y="3384080"/>
                </a:lnTo>
                <a:lnTo>
                  <a:pt x="0" y="0"/>
                </a:lnTo>
                <a:close/>
              </a:path>
            </a:pathLst>
          </a:custGeom>
          <a:blipFill rotWithShape="1">
            <a:blip r:embed="rId4">
              <a:alphaModFix/>
            </a:blip>
            <a:stretch>
              <a:fillRect l="-18299" b="-143184"/>
            </a:stretch>
          </a:blipFill>
          <a:ln>
            <a:noFill/>
          </a:ln>
        </p:spPr>
        <p:txBody>
          <a:bodyPr/>
          <a:lstStyle/>
          <a:p>
            <a:endParaRPr lang="en-US"/>
          </a:p>
        </p:txBody>
      </p:sp>
      <p:sp>
        <p:nvSpPr>
          <p:cNvPr id="121" name="Google Shape;121;p14"/>
          <p:cNvSpPr txBox="1"/>
          <p:nvPr/>
        </p:nvSpPr>
        <p:spPr>
          <a:xfrm>
            <a:off x="483990" y="475346"/>
            <a:ext cx="4849277" cy="654025"/>
          </a:xfrm>
          <a:prstGeom prst="rect">
            <a:avLst/>
          </a:prstGeom>
          <a:noFill/>
          <a:ln>
            <a:noFill/>
          </a:ln>
        </p:spPr>
        <p:txBody>
          <a:bodyPr spcFirstLastPara="1" wrap="square" lIns="0" tIns="0" rIns="0" bIns="0" anchor="t" anchorCtr="0">
            <a:spAutoFit/>
          </a:bodyPr>
          <a:lstStyle/>
          <a:p>
            <a:pPr marL="0" marR="0" lvl="0" indent="0" algn="l" rtl="0">
              <a:lnSpc>
                <a:spcPct val="110008"/>
              </a:lnSpc>
              <a:spcBef>
                <a:spcPts val="0"/>
              </a:spcBef>
              <a:spcAft>
                <a:spcPts val="0"/>
              </a:spcAft>
              <a:buNone/>
            </a:pPr>
            <a:r>
              <a:rPr lang="en-US" sz="4666" b="1" i="0" u="none" strike="noStrike" cap="none">
                <a:solidFill>
                  <a:srgbClr val="FBF9F1"/>
                </a:solidFill>
                <a:latin typeface="Ubuntu"/>
                <a:ea typeface="Ubuntu"/>
                <a:cs typeface="Ubuntu"/>
                <a:sym typeface="Ubuntu"/>
              </a:rPr>
              <a:t>Class Objectives</a:t>
            </a:r>
            <a:endParaRPr/>
          </a:p>
        </p:txBody>
      </p:sp>
      <p:sp>
        <p:nvSpPr>
          <p:cNvPr id="122" name="Google Shape;122;p14"/>
          <p:cNvSpPr txBox="1"/>
          <p:nvPr/>
        </p:nvSpPr>
        <p:spPr>
          <a:xfrm>
            <a:off x="1482701" y="2623264"/>
            <a:ext cx="8702114" cy="266740"/>
          </a:xfrm>
          <a:prstGeom prst="rect">
            <a:avLst/>
          </a:prstGeom>
          <a:noFill/>
          <a:ln>
            <a:noFill/>
          </a:ln>
        </p:spPr>
        <p:txBody>
          <a:bodyPr spcFirstLastPara="1" wrap="square" lIns="0" tIns="0" rIns="0" bIns="0" anchor="t" anchorCtr="0">
            <a:spAutoFit/>
          </a:bodyPr>
          <a:lstStyle/>
          <a:p>
            <a:pPr marL="0" marR="0" lvl="0" indent="0" algn="l" rtl="0">
              <a:lnSpc>
                <a:spcPct val="140036"/>
              </a:lnSpc>
              <a:spcBef>
                <a:spcPts val="0"/>
              </a:spcBef>
              <a:spcAft>
                <a:spcPts val="0"/>
              </a:spcAft>
              <a:buNone/>
            </a:pPr>
            <a:r>
              <a:rPr lang="en-US" sz="1666" b="0" i="0" u="none" strike="noStrike" cap="none">
                <a:solidFill>
                  <a:srgbClr val="E5E1DA"/>
                </a:solidFill>
                <a:latin typeface="Lato"/>
                <a:ea typeface="Lato"/>
                <a:cs typeface="Lato"/>
                <a:sym typeface="Lato"/>
              </a:rPr>
              <a:t>Understand central tendency measures (mean, median, mode) and their implications</a:t>
            </a:r>
            <a:endParaRPr/>
          </a:p>
        </p:txBody>
      </p:sp>
      <p:sp>
        <p:nvSpPr>
          <p:cNvPr id="123" name="Google Shape;123;p14"/>
          <p:cNvSpPr txBox="1"/>
          <p:nvPr/>
        </p:nvSpPr>
        <p:spPr>
          <a:xfrm>
            <a:off x="1017018" y="2623264"/>
            <a:ext cx="296373" cy="277640"/>
          </a:xfrm>
          <a:prstGeom prst="rect">
            <a:avLst/>
          </a:prstGeom>
          <a:noFill/>
          <a:ln>
            <a:noFill/>
          </a:ln>
        </p:spPr>
        <p:txBody>
          <a:bodyPr spcFirstLastPara="1" wrap="square" lIns="0" tIns="0" rIns="0" bIns="0" anchor="t" anchorCtr="0">
            <a:spAutoFit/>
          </a:bodyPr>
          <a:lstStyle/>
          <a:p>
            <a:pPr marL="0" marR="0" lvl="0" indent="0" algn="r" rtl="0">
              <a:lnSpc>
                <a:spcPct val="140036"/>
              </a:lnSpc>
              <a:spcBef>
                <a:spcPts val="0"/>
              </a:spcBef>
              <a:spcAft>
                <a:spcPts val="0"/>
              </a:spcAft>
              <a:buNone/>
            </a:pPr>
            <a:r>
              <a:rPr lang="en-US" sz="1666" b="1" i="0" u="none" strike="noStrike" cap="none">
                <a:solidFill>
                  <a:srgbClr val="FFD944"/>
                </a:solidFill>
                <a:latin typeface="Lato"/>
                <a:ea typeface="Lato"/>
                <a:cs typeface="Lato"/>
                <a:sym typeface="Lato"/>
              </a:rPr>
              <a:t>1</a:t>
            </a:r>
            <a:endParaRPr/>
          </a:p>
        </p:txBody>
      </p:sp>
      <p:sp>
        <p:nvSpPr>
          <p:cNvPr id="124" name="Google Shape;124;p14"/>
          <p:cNvSpPr txBox="1"/>
          <p:nvPr/>
        </p:nvSpPr>
        <p:spPr>
          <a:xfrm>
            <a:off x="1482701" y="3382447"/>
            <a:ext cx="8370144" cy="266740"/>
          </a:xfrm>
          <a:prstGeom prst="rect">
            <a:avLst/>
          </a:prstGeom>
          <a:noFill/>
          <a:ln>
            <a:noFill/>
          </a:ln>
        </p:spPr>
        <p:txBody>
          <a:bodyPr spcFirstLastPara="1" wrap="square" lIns="0" tIns="0" rIns="0" bIns="0" anchor="t" anchorCtr="0">
            <a:spAutoFit/>
          </a:bodyPr>
          <a:lstStyle/>
          <a:p>
            <a:pPr marL="0" marR="0" lvl="0" indent="0" algn="l" rtl="0">
              <a:lnSpc>
                <a:spcPct val="140036"/>
              </a:lnSpc>
              <a:spcBef>
                <a:spcPts val="0"/>
              </a:spcBef>
              <a:spcAft>
                <a:spcPts val="0"/>
              </a:spcAft>
              <a:buNone/>
            </a:pPr>
            <a:r>
              <a:rPr lang="en-US" sz="1666" b="0" i="0" u="none" strike="noStrike" cap="none">
                <a:solidFill>
                  <a:srgbClr val="E5E1DA"/>
                </a:solidFill>
                <a:latin typeface="Lato"/>
                <a:ea typeface="Lato"/>
                <a:cs typeface="Lato"/>
                <a:sym typeface="Lato"/>
              </a:rPr>
              <a:t>Calculate and interpret measures of dispersion (range, variance, standard deviation)</a:t>
            </a:r>
            <a:endParaRPr/>
          </a:p>
        </p:txBody>
      </p:sp>
      <p:sp>
        <p:nvSpPr>
          <p:cNvPr id="125" name="Google Shape;125;p14"/>
          <p:cNvSpPr txBox="1"/>
          <p:nvPr/>
        </p:nvSpPr>
        <p:spPr>
          <a:xfrm>
            <a:off x="1017018" y="3382447"/>
            <a:ext cx="296373" cy="277640"/>
          </a:xfrm>
          <a:prstGeom prst="rect">
            <a:avLst/>
          </a:prstGeom>
          <a:noFill/>
          <a:ln>
            <a:noFill/>
          </a:ln>
        </p:spPr>
        <p:txBody>
          <a:bodyPr spcFirstLastPara="1" wrap="square" lIns="0" tIns="0" rIns="0" bIns="0" anchor="t" anchorCtr="0">
            <a:spAutoFit/>
          </a:bodyPr>
          <a:lstStyle/>
          <a:p>
            <a:pPr marL="0" marR="0" lvl="0" indent="0" algn="r" rtl="0">
              <a:lnSpc>
                <a:spcPct val="140036"/>
              </a:lnSpc>
              <a:spcBef>
                <a:spcPts val="0"/>
              </a:spcBef>
              <a:spcAft>
                <a:spcPts val="0"/>
              </a:spcAft>
              <a:buNone/>
            </a:pPr>
            <a:r>
              <a:rPr lang="en-US" sz="1666" b="1" i="0" u="none" strike="noStrike" cap="none">
                <a:solidFill>
                  <a:srgbClr val="FFD944"/>
                </a:solidFill>
                <a:latin typeface="Lato"/>
                <a:ea typeface="Lato"/>
                <a:cs typeface="Lato"/>
                <a:sym typeface="Lato"/>
              </a:rPr>
              <a:t>2</a:t>
            </a:r>
            <a:endParaRPr/>
          </a:p>
        </p:txBody>
      </p:sp>
      <p:sp>
        <p:nvSpPr>
          <p:cNvPr id="126" name="Google Shape;126;p14"/>
          <p:cNvSpPr txBox="1"/>
          <p:nvPr/>
        </p:nvSpPr>
        <p:spPr>
          <a:xfrm>
            <a:off x="1482701" y="4140214"/>
            <a:ext cx="8370144" cy="266740"/>
          </a:xfrm>
          <a:prstGeom prst="rect">
            <a:avLst/>
          </a:prstGeom>
          <a:noFill/>
          <a:ln>
            <a:noFill/>
          </a:ln>
        </p:spPr>
        <p:txBody>
          <a:bodyPr spcFirstLastPara="1" wrap="square" lIns="0" tIns="0" rIns="0" bIns="0" anchor="t" anchorCtr="0">
            <a:spAutoFit/>
          </a:bodyPr>
          <a:lstStyle/>
          <a:p>
            <a:pPr marL="0" marR="0" lvl="0" indent="0" algn="l" rtl="0">
              <a:lnSpc>
                <a:spcPct val="140036"/>
              </a:lnSpc>
              <a:spcBef>
                <a:spcPts val="0"/>
              </a:spcBef>
              <a:spcAft>
                <a:spcPts val="0"/>
              </a:spcAft>
              <a:buNone/>
            </a:pPr>
            <a:r>
              <a:rPr lang="en-US" sz="1666" b="0" i="0" u="none" strike="noStrike" cap="none">
                <a:solidFill>
                  <a:srgbClr val="E5E1DA"/>
                </a:solidFill>
                <a:latin typeface="Lato"/>
                <a:ea typeface="Lato"/>
                <a:cs typeface="Lato"/>
                <a:sym typeface="Lato"/>
              </a:rPr>
              <a:t>Understand the bell-shaped curve of the normal distribution</a:t>
            </a:r>
            <a:endParaRPr/>
          </a:p>
        </p:txBody>
      </p:sp>
      <p:sp>
        <p:nvSpPr>
          <p:cNvPr id="127" name="Google Shape;127;p14"/>
          <p:cNvSpPr txBox="1"/>
          <p:nvPr/>
        </p:nvSpPr>
        <p:spPr>
          <a:xfrm>
            <a:off x="1017018" y="4140214"/>
            <a:ext cx="296373" cy="277640"/>
          </a:xfrm>
          <a:prstGeom prst="rect">
            <a:avLst/>
          </a:prstGeom>
          <a:noFill/>
          <a:ln>
            <a:noFill/>
          </a:ln>
        </p:spPr>
        <p:txBody>
          <a:bodyPr spcFirstLastPara="1" wrap="square" lIns="0" tIns="0" rIns="0" bIns="0" anchor="t" anchorCtr="0">
            <a:spAutoFit/>
          </a:bodyPr>
          <a:lstStyle/>
          <a:p>
            <a:pPr marL="0" marR="0" lvl="0" indent="0" algn="r" rtl="0">
              <a:lnSpc>
                <a:spcPct val="140036"/>
              </a:lnSpc>
              <a:spcBef>
                <a:spcPts val="0"/>
              </a:spcBef>
              <a:spcAft>
                <a:spcPts val="0"/>
              </a:spcAft>
              <a:buNone/>
            </a:pPr>
            <a:r>
              <a:rPr lang="en-US" sz="1666" b="1" i="0" u="none" strike="noStrike" cap="none">
                <a:solidFill>
                  <a:srgbClr val="FFD944"/>
                </a:solidFill>
                <a:latin typeface="Lato"/>
                <a:ea typeface="Lato"/>
                <a:cs typeface="Lato"/>
                <a:sym typeface="Lato"/>
              </a:rPr>
              <a:t>3</a:t>
            </a:r>
            <a:endParaRPr/>
          </a:p>
        </p:txBody>
      </p:sp>
      <p:sp>
        <p:nvSpPr>
          <p:cNvPr id="128" name="Google Shape;128;p14"/>
          <p:cNvSpPr txBox="1"/>
          <p:nvPr/>
        </p:nvSpPr>
        <p:spPr>
          <a:xfrm>
            <a:off x="1482701" y="4897980"/>
            <a:ext cx="8370144" cy="266740"/>
          </a:xfrm>
          <a:prstGeom prst="rect">
            <a:avLst/>
          </a:prstGeom>
          <a:noFill/>
          <a:ln>
            <a:noFill/>
          </a:ln>
        </p:spPr>
        <p:txBody>
          <a:bodyPr spcFirstLastPara="1" wrap="square" lIns="0" tIns="0" rIns="0" bIns="0" anchor="t" anchorCtr="0">
            <a:spAutoFit/>
          </a:bodyPr>
          <a:lstStyle/>
          <a:p>
            <a:pPr marL="0" marR="0" lvl="0" indent="0" algn="l" rtl="0">
              <a:lnSpc>
                <a:spcPct val="140036"/>
              </a:lnSpc>
              <a:spcBef>
                <a:spcPts val="0"/>
              </a:spcBef>
              <a:spcAft>
                <a:spcPts val="0"/>
              </a:spcAft>
              <a:buNone/>
            </a:pPr>
            <a:r>
              <a:rPr lang="en-US" sz="1666" b="0" i="0" u="none" strike="noStrike" cap="none">
                <a:solidFill>
                  <a:srgbClr val="E5E1DA"/>
                </a:solidFill>
                <a:latin typeface="Lato"/>
                <a:ea typeface="Lato"/>
                <a:cs typeface="Lato"/>
                <a:sym typeface="Lato"/>
              </a:rPr>
              <a:t>Analyze frequency distributions using bar charts, histograms, and boxplots</a:t>
            </a:r>
            <a:endParaRPr/>
          </a:p>
        </p:txBody>
      </p:sp>
      <p:sp>
        <p:nvSpPr>
          <p:cNvPr id="129" name="Google Shape;129;p14"/>
          <p:cNvSpPr txBox="1"/>
          <p:nvPr/>
        </p:nvSpPr>
        <p:spPr>
          <a:xfrm>
            <a:off x="1017018" y="4897980"/>
            <a:ext cx="296373" cy="277640"/>
          </a:xfrm>
          <a:prstGeom prst="rect">
            <a:avLst/>
          </a:prstGeom>
          <a:noFill/>
          <a:ln>
            <a:noFill/>
          </a:ln>
        </p:spPr>
        <p:txBody>
          <a:bodyPr spcFirstLastPara="1" wrap="square" lIns="0" tIns="0" rIns="0" bIns="0" anchor="t" anchorCtr="0">
            <a:spAutoFit/>
          </a:bodyPr>
          <a:lstStyle/>
          <a:p>
            <a:pPr marL="0" marR="0" lvl="0" indent="0" algn="r" rtl="0">
              <a:lnSpc>
                <a:spcPct val="140036"/>
              </a:lnSpc>
              <a:spcBef>
                <a:spcPts val="0"/>
              </a:spcBef>
              <a:spcAft>
                <a:spcPts val="0"/>
              </a:spcAft>
              <a:buNone/>
            </a:pPr>
            <a:r>
              <a:rPr lang="en-US" sz="1666" b="1" i="0" u="none" strike="noStrike" cap="none">
                <a:solidFill>
                  <a:srgbClr val="FFD944"/>
                </a:solidFill>
                <a:latin typeface="Lato"/>
                <a:ea typeface="Lato"/>
                <a:cs typeface="Lato"/>
                <a:sym typeface="Lato"/>
              </a:rPr>
              <a:t>4</a:t>
            </a:r>
            <a:endParaRPr/>
          </a:p>
        </p:txBody>
      </p:sp>
      <p:sp>
        <p:nvSpPr>
          <p:cNvPr id="130" name="Google Shape;130;p14"/>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71"/>
        <p:cNvGrpSpPr/>
        <p:nvPr/>
      </p:nvGrpSpPr>
      <p:grpSpPr>
        <a:xfrm>
          <a:off x="0" y="0"/>
          <a:ext cx="0" cy="0"/>
          <a:chOff x="0" y="0"/>
          <a:chExt cx="0" cy="0"/>
        </a:xfrm>
      </p:grpSpPr>
      <p:sp>
        <p:nvSpPr>
          <p:cNvPr id="372" name="Google Shape;372;p32"/>
          <p:cNvSpPr/>
          <p:nvPr/>
        </p:nvSpPr>
        <p:spPr>
          <a:xfrm>
            <a:off x="113263" y="163595"/>
            <a:ext cx="11952914" cy="6488875"/>
          </a:xfrm>
          <a:prstGeom prst="roundRect">
            <a:avLst>
              <a:gd name="adj" fmla="val 2702"/>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73" name="Google Shape;373;p32"/>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graphicFrame>
        <p:nvGraphicFramePr>
          <p:cNvPr id="374" name="Google Shape;374;p32"/>
          <p:cNvGraphicFramePr/>
          <p:nvPr/>
        </p:nvGraphicFramePr>
        <p:xfrm>
          <a:off x="929594" y="1619813"/>
          <a:ext cx="10320250" cy="2762200"/>
        </p:xfrm>
        <a:graphic>
          <a:graphicData uri="http://schemas.openxmlformats.org/drawingml/2006/table">
            <a:tbl>
              <a:tblPr firstRow="1" bandRow="1">
                <a:noFill/>
                <a:tableStyleId>{74607454-4D4F-467D-BBA7-2A77409627BA}</a:tableStyleId>
              </a:tblPr>
              <a:tblGrid>
                <a:gridCol w="1290025">
                  <a:extLst>
                    <a:ext uri="{9D8B030D-6E8A-4147-A177-3AD203B41FA5}">
                      <a16:colId xmlns:a16="http://schemas.microsoft.com/office/drawing/2014/main" val="20000"/>
                    </a:ext>
                  </a:extLst>
                </a:gridCol>
                <a:gridCol w="1290025">
                  <a:extLst>
                    <a:ext uri="{9D8B030D-6E8A-4147-A177-3AD203B41FA5}">
                      <a16:colId xmlns:a16="http://schemas.microsoft.com/office/drawing/2014/main" val="20001"/>
                    </a:ext>
                  </a:extLst>
                </a:gridCol>
                <a:gridCol w="1290025">
                  <a:extLst>
                    <a:ext uri="{9D8B030D-6E8A-4147-A177-3AD203B41FA5}">
                      <a16:colId xmlns:a16="http://schemas.microsoft.com/office/drawing/2014/main" val="20002"/>
                    </a:ext>
                  </a:extLst>
                </a:gridCol>
                <a:gridCol w="1602700">
                  <a:extLst>
                    <a:ext uri="{9D8B030D-6E8A-4147-A177-3AD203B41FA5}">
                      <a16:colId xmlns:a16="http://schemas.microsoft.com/office/drawing/2014/main" val="20003"/>
                    </a:ext>
                  </a:extLst>
                </a:gridCol>
                <a:gridCol w="977375">
                  <a:extLst>
                    <a:ext uri="{9D8B030D-6E8A-4147-A177-3AD203B41FA5}">
                      <a16:colId xmlns:a16="http://schemas.microsoft.com/office/drawing/2014/main" val="20004"/>
                    </a:ext>
                  </a:extLst>
                </a:gridCol>
                <a:gridCol w="1290025">
                  <a:extLst>
                    <a:ext uri="{9D8B030D-6E8A-4147-A177-3AD203B41FA5}">
                      <a16:colId xmlns:a16="http://schemas.microsoft.com/office/drawing/2014/main" val="20005"/>
                    </a:ext>
                  </a:extLst>
                </a:gridCol>
                <a:gridCol w="1409350">
                  <a:extLst>
                    <a:ext uri="{9D8B030D-6E8A-4147-A177-3AD203B41FA5}">
                      <a16:colId xmlns:a16="http://schemas.microsoft.com/office/drawing/2014/main" val="20006"/>
                    </a:ext>
                  </a:extLst>
                </a:gridCol>
                <a:gridCol w="1170725">
                  <a:extLst>
                    <a:ext uri="{9D8B030D-6E8A-4147-A177-3AD203B41FA5}">
                      <a16:colId xmlns:a16="http://schemas.microsoft.com/office/drawing/2014/main" val="20007"/>
                    </a:ext>
                  </a:extLst>
                </a:gridCol>
              </a:tblGrid>
              <a:tr h="331900">
                <a:tc>
                  <a:txBody>
                    <a:bodyPr/>
                    <a:lstStyle/>
                    <a:p>
                      <a:pPr marL="0" marR="0" lvl="0" indent="0" algn="l" rtl="0">
                        <a:spcBef>
                          <a:spcPts val="0"/>
                        </a:spcBef>
                        <a:spcAft>
                          <a:spcPts val="0"/>
                        </a:spcAft>
                        <a:buNone/>
                      </a:pPr>
                      <a:r>
                        <a:rPr lang="en-US" sz="1200">
                          <a:latin typeface="Ubuntu"/>
                          <a:ea typeface="Ubuntu"/>
                          <a:cs typeface="Ubuntu"/>
                          <a:sym typeface="Ubuntu"/>
                        </a:rPr>
                        <a:t>Customer_ID</a:t>
                      </a: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Drink_Size</a:t>
                      </a: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Temperature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Payment_Method</a:t>
                      </a: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Rating</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Time_of_Day</a:t>
                      </a: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Loyalty_Points</a:t>
                      </a: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Is_Regular</a:t>
                      </a: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Large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Hot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Credit Card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4</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Morning</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150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Y</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002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Medium</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Cold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Cash</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Afternoon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75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003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Small</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Hot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Mobile Pay</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Evening</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200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Y</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004</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Large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Iced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Credit Card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Morning</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300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Y</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66100">
                <a:tc>
                  <a:txBody>
                    <a:bodyPr/>
                    <a:lstStyle/>
                    <a:p>
                      <a:pPr marL="0" marR="0" lvl="0" indent="0" algn="l" rtl="0">
                        <a:spcBef>
                          <a:spcPts val="0"/>
                        </a:spcBef>
                        <a:spcAft>
                          <a:spcPts val="0"/>
                        </a:spcAft>
                        <a:buNone/>
                      </a:pPr>
                      <a:r>
                        <a:rPr lang="en-US" sz="1400">
                          <a:latin typeface="Ubuntu"/>
                          <a:ea typeface="Ubuntu"/>
                          <a:cs typeface="Ubuntu"/>
                          <a:sym typeface="Ubuntu"/>
                        </a:rPr>
                        <a:t>005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Medium</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Hot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Cash</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4</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Evening</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75" name="Google Shape;375;p32"/>
          <p:cNvSpPr txBox="1"/>
          <p:nvPr/>
        </p:nvSpPr>
        <p:spPr>
          <a:xfrm>
            <a:off x="406201" y="293079"/>
            <a:ext cx="7091877"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CC4A0"/>
              </a:buClr>
              <a:buSzPts val="4000"/>
              <a:buFont typeface="Ubuntu"/>
              <a:buNone/>
            </a:pPr>
            <a:r>
              <a:rPr lang="en-US" sz="4000" b="1" i="0" u="none" strike="noStrike" cap="none">
                <a:solidFill>
                  <a:srgbClr val="0CC4A0"/>
                </a:solidFill>
                <a:latin typeface="Ubuntu"/>
                <a:ea typeface="Ubuntu"/>
                <a:cs typeface="Ubuntu"/>
                <a:sym typeface="Ubuntu"/>
              </a:rPr>
              <a:t>Data Types</a:t>
            </a:r>
            <a:endParaRPr/>
          </a:p>
        </p:txBody>
      </p:sp>
      <p:sp>
        <p:nvSpPr>
          <p:cNvPr id="376" name="Google Shape;376;p32"/>
          <p:cNvSpPr/>
          <p:nvPr/>
        </p:nvSpPr>
        <p:spPr>
          <a:xfrm>
            <a:off x="8657705" y="1517074"/>
            <a:ext cx="2604700" cy="2864903"/>
          </a:xfrm>
          <a:prstGeom prst="roundRect">
            <a:avLst>
              <a:gd name="adj" fmla="val 0"/>
            </a:avLst>
          </a:prstGeom>
          <a:solidFill>
            <a:schemeClr val="dk1">
              <a:alpha val="3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7" name="Google Shape;377;p32"/>
          <p:cNvSpPr/>
          <p:nvPr/>
        </p:nvSpPr>
        <p:spPr>
          <a:xfrm>
            <a:off x="1424040" y="4438996"/>
            <a:ext cx="266008" cy="365760"/>
          </a:xfrm>
          <a:prstGeom prst="downArrow">
            <a:avLst>
              <a:gd name="adj1" fmla="val 50000"/>
              <a:gd name="adj2" fmla="val 50000"/>
            </a:avLst>
          </a:prstGeom>
          <a:solidFill>
            <a:srgbClr val="0CC4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8" name="Google Shape;378;p32"/>
          <p:cNvSpPr txBox="1"/>
          <p:nvPr/>
        </p:nvSpPr>
        <p:spPr>
          <a:xfrm>
            <a:off x="1013465" y="4943783"/>
            <a:ext cx="1087157"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rgbClr val="FFC000"/>
                </a:solidFill>
                <a:latin typeface="Ubuntu"/>
                <a:ea typeface="Ubuntu"/>
                <a:cs typeface="Ubuntu"/>
                <a:sym typeface="Ubuntu"/>
              </a:rPr>
              <a:t>Qualitative</a:t>
            </a:r>
            <a:endParaRPr/>
          </a:p>
          <a:p>
            <a:pPr marL="0" marR="0" lvl="0" indent="0" algn="ctr" rtl="0">
              <a:spcBef>
                <a:spcPts val="0"/>
              </a:spcBef>
              <a:spcAft>
                <a:spcPts val="0"/>
              </a:spcAft>
              <a:buNone/>
            </a:pPr>
            <a:r>
              <a:rPr lang="en-US" sz="1400">
                <a:solidFill>
                  <a:schemeClr val="lt1"/>
                </a:solidFill>
                <a:latin typeface="Ubuntu"/>
                <a:ea typeface="Ubuntu"/>
                <a:cs typeface="Ubuntu"/>
                <a:sym typeface="Ubuntu"/>
              </a:rPr>
              <a:t>nominal</a:t>
            </a:r>
            <a:endParaRPr/>
          </a:p>
        </p:txBody>
      </p:sp>
      <p:sp>
        <p:nvSpPr>
          <p:cNvPr id="379" name="Google Shape;379;p32"/>
          <p:cNvSpPr/>
          <p:nvPr/>
        </p:nvSpPr>
        <p:spPr>
          <a:xfrm>
            <a:off x="841257" y="1517074"/>
            <a:ext cx="6559702" cy="2864903"/>
          </a:xfrm>
          <a:prstGeom prst="roundRect">
            <a:avLst>
              <a:gd name="adj" fmla="val 0"/>
            </a:avLst>
          </a:prstGeom>
          <a:solidFill>
            <a:schemeClr val="dk1">
              <a:alpha val="3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0" name="Google Shape;380;p32"/>
          <p:cNvSpPr/>
          <p:nvPr/>
        </p:nvSpPr>
        <p:spPr>
          <a:xfrm>
            <a:off x="2673720" y="4438996"/>
            <a:ext cx="266008" cy="365760"/>
          </a:xfrm>
          <a:prstGeom prst="downArrow">
            <a:avLst>
              <a:gd name="adj1" fmla="val 50000"/>
              <a:gd name="adj2" fmla="val 50000"/>
            </a:avLst>
          </a:prstGeom>
          <a:solidFill>
            <a:srgbClr val="0CC4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1" name="Google Shape;381;p32"/>
          <p:cNvSpPr txBox="1"/>
          <p:nvPr/>
        </p:nvSpPr>
        <p:spPr>
          <a:xfrm>
            <a:off x="2263145" y="4943783"/>
            <a:ext cx="1087157"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rgbClr val="FFC000"/>
                </a:solidFill>
                <a:latin typeface="Ubuntu"/>
                <a:ea typeface="Ubuntu"/>
                <a:cs typeface="Ubuntu"/>
                <a:sym typeface="Ubuntu"/>
              </a:rPr>
              <a:t>Qualitative</a:t>
            </a:r>
            <a:endParaRPr/>
          </a:p>
          <a:p>
            <a:pPr marL="0" marR="0" lvl="0" indent="0" algn="ctr" rtl="0">
              <a:spcBef>
                <a:spcPts val="0"/>
              </a:spcBef>
              <a:spcAft>
                <a:spcPts val="0"/>
              </a:spcAft>
              <a:buNone/>
            </a:pPr>
            <a:r>
              <a:rPr lang="en-US" sz="1400">
                <a:solidFill>
                  <a:schemeClr val="lt1"/>
                </a:solidFill>
                <a:latin typeface="Ubuntu"/>
                <a:ea typeface="Ubuntu"/>
                <a:cs typeface="Ubuntu"/>
                <a:sym typeface="Ubuntu"/>
              </a:rPr>
              <a:t>ordinal</a:t>
            </a:r>
            <a:endParaRPr/>
          </a:p>
        </p:txBody>
      </p:sp>
      <p:sp>
        <p:nvSpPr>
          <p:cNvPr id="382" name="Google Shape;382;p32"/>
          <p:cNvSpPr/>
          <p:nvPr/>
        </p:nvSpPr>
        <p:spPr>
          <a:xfrm>
            <a:off x="3981725" y="4438996"/>
            <a:ext cx="266008" cy="365760"/>
          </a:xfrm>
          <a:prstGeom prst="downArrow">
            <a:avLst>
              <a:gd name="adj1" fmla="val 50000"/>
              <a:gd name="adj2" fmla="val 50000"/>
            </a:avLst>
          </a:prstGeom>
          <a:solidFill>
            <a:srgbClr val="0CC4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3" name="Google Shape;383;p32"/>
          <p:cNvSpPr txBox="1"/>
          <p:nvPr/>
        </p:nvSpPr>
        <p:spPr>
          <a:xfrm>
            <a:off x="3571150" y="4943783"/>
            <a:ext cx="1087157"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rgbClr val="FFC000"/>
                </a:solidFill>
                <a:latin typeface="Ubuntu"/>
                <a:ea typeface="Ubuntu"/>
                <a:cs typeface="Ubuntu"/>
                <a:sym typeface="Ubuntu"/>
              </a:rPr>
              <a:t>Qualitative</a:t>
            </a:r>
            <a:endParaRPr/>
          </a:p>
          <a:p>
            <a:pPr marL="0" marR="0" lvl="0" indent="0" algn="ctr" rtl="0">
              <a:spcBef>
                <a:spcPts val="0"/>
              </a:spcBef>
              <a:spcAft>
                <a:spcPts val="0"/>
              </a:spcAft>
              <a:buNone/>
            </a:pPr>
            <a:r>
              <a:rPr lang="en-US" sz="1400">
                <a:solidFill>
                  <a:schemeClr val="lt1"/>
                </a:solidFill>
                <a:latin typeface="Ubuntu"/>
                <a:ea typeface="Ubuntu"/>
                <a:cs typeface="Ubuntu"/>
                <a:sym typeface="Ubuntu"/>
              </a:rPr>
              <a:t>nominal</a:t>
            </a:r>
            <a:endParaRPr/>
          </a:p>
        </p:txBody>
      </p:sp>
      <p:sp>
        <p:nvSpPr>
          <p:cNvPr id="384" name="Google Shape;384;p32"/>
          <p:cNvSpPr/>
          <p:nvPr/>
        </p:nvSpPr>
        <p:spPr>
          <a:xfrm>
            <a:off x="5381379" y="4438996"/>
            <a:ext cx="266008" cy="365760"/>
          </a:xfrm>
          <a:prstGeom prst="downArrow">
            <a:avLst>
              <a:gd name="adj1" fmla="val 50000"/>
              <a:gd name="adj2" fmla="val 50000"/>
            </a:avLst>
          </a:prstGeom>
          <a:solidFill>
            <a:srgbClr val="0CC4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5" name="Google Shape;385;p32"/>
          <p:cNvSpPr txBox="1"/>
          <p:nvPr/>
        </p:nvSpPr>
        <p:spPr>
          <a:xfrm>
            <a:off x="4970804" y="4943783"/>
            <a:ext cx="1087157"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rgbClr val="FFC000"/>
                </a:solidFill>
                <a:latin typeface="Ubuntu"/>
                <a:ea typeface="Ubuntu"/>
                <a:cs typeface="Ubuntu"/>
                <a:sym typeface="Ubuntu"/>
              </a:rPr>
              <a:t>Qualitative</a:t>
            </a:r>
            <a:endParaRPr/>
          </a:p>
          <a:p>
            <a:pPr marL="0" marR="0" lvl="0" indent="0" algn="ctr" rtl="0">
              <a:spcBef>
                <a:spcPts val="0"/>
              </a:spcBef>
              <a:spcAft>
                <a:spcPts val="0"/>
              </a:spcAft>
              <a:buNone/>
            </a:pPr>
            <a:r>
              <a:rPr lang="en-US" sz="1400">
                <a:solidFill>
                  <a:schemeClr val="lt1"/>
                </a:solidFill>
                <a:latin typeface="Ubuntu"/>
                <a:ea typeface="Ubuntu"/>
                <a:cs typeface="Ubuntu"/>
                <a:sym typeface="Ubuntu"/>
              </a:rPr>
              <a:t>nominal</a:t>
            </a:r>
            <a:endParaRPr/>
          </a:p>
        </p:txBody>
      </p:sp>
      <p:sp>
        <p:nvSpPr>
          <p:cNvPr id="386" name="Google Shape;386;p32"/>
          <p:cNvSpPr/>
          <p:nvPr/>
        </p:nvSpPr>
        <p:spPr>
          <a:xfrm>
            <a:off x="6724377" y="4438996"/>
            <a:ext cx="266008" cy="365760"/>
          </a:xfrm>
          <a:prstGeom prst="downArrow">
            <a:avLst>
              <a:gd name="adj1" fmla="val 50000"/>
              <a:gd name="adj2" fmla="val 50000"/>
            </a:avLst>
          </a:prstGeom>
          <a:solidFill>
            <a:srgbClr val="0CC4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7" name="Google Shape;387;p32"/>
          <p:cNvSpPr txBox="1"/>
          <p:nvPr/>
        </p:nvSpPr>
        <p:spPr>
          <a:xfrm>
            <a:off x="6313802" y="4943783"/>
            <a:ext cx="1087157"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rgbClr val="FFC000"/>
                </a:solidFill>
                <a:latin typeface="Ubuntu"/>
                <a:ea typeface="Ubuntu"/>
                <a:cs typeface="Ubuntu"/>
                <a:sym typeface="Ubuntu"/>
              </a:rPr>
              <a:t>Qualitative</a:t>
            </a:r>
            <a:endParaRPr/>
          </a:p>
          <a:p>
            <a:pPr marL="0" marR="0" lvl="0" indent="0" algn="ctr" rtl="0">
              <a:spcBef>
                <a:spcPts val="0"/>
              </a:spcBef>
              <a:spcAft>
                <a:spcPts val="0"/>
              </a:spcAft>
              <a:buNone/>
            </a:pPr>
            <a:r>
              <a:rPr lang="en-US" sz="1400">
                <a:solidFill>
                  <a:schemeClr val="lt1"/>
                </a:solidFill>
                <a:latin typeface="Ubuntu"/>
                <a:ea typeface="Ubuntu"/>
                <a:cs typeface="Ubuntu"/>
                <a:sym typeface="Ubuntu"/>
              </a:rPr>
              <a:t>ordinal</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92"/>
        <p:cNvGrpSpPr/>
        <p:nvPr/>
      </p:nvGrpSpPr>
      <p:grpSpPr>
        <a:xfrm>
          <a:off x="0" y="0"/>
          <a:ext cx="0" cy="0"/>
          <a:chOff x="0" y="0"/>
          <a:chExt cx="0" cy="0"/>
        </a:xfrm>
      </p:grpSpPr>
      <p:sp>
        <p:nvSpPr>
          <p:cNvPr id="393" name="Google Shape;393;p33"/>
          <p:cNvSpPr/>
          <p:nvPr/>
        </p:nvSpPr>
        <p:spPr>
          <a:xfrm>
            <a:off x="113263" y="163595"/>
            <a:ext cx="11952914" cy="6488875"/>
          </a:xfrm>
          <a:prstGeom prst="roundRect">
            <a:avLst>
              <a:gd name="adj" fmla="val 2702"/>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94" name="Google Shape;394;p33"/>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graphicFrame>
        <p:nvGraphicFramePr>
          <p:cNvPr id="395" name="Google Shape;395;p33"/>
          <p:cNvGraphicFramePr/>
          <p:nvPr/>
        </p:nvGraphicFramePr>
        <p:xfrm>
          <a:off x="929594" y="1619813"/>
          <a:ext cx="10320250" cy="2762200"/>
        </p:xfrm>
        <a:graphic>
          <a:graphicData uri="http://schemas.openxmlformats.org/drawingml/2006/table">
            <a:tbl>
              <a:tblPr firstRow="1" bandRow="1">
                <a:noFill/>
                <a:tableStyleId>{74607454-4D4F-467D-BBA7-2A77409627BA}</a:tableStyleId>
              </a:tblPr>
              <a:tblGrid>
                <a:gridCol w="1290025">
                  <a:extLst>
                    <a:ext uri="{9D8B030D-6E8A-4147-A177-3AD203B41FA5}">
                      <a16:colId xmlns:a16="http://schemas.microsoft.com/office/drawing/2014/main" val="20000"/>
                    </a:ext>
                  </a:extLst>
                </a:gridCol>
                <a:gridCol w="1290025">
                  <a:extLst>
                    <a:ext uri="{9D8B030D-6E8A-4147-A177-3AD203B41FA5}">
                      <a16:colId xmlns:a16="http://schemas.microsoft.com/office/drawing/2014/main" val="20001"/>
                    </a:ext>
                  </a:extLst>
                </a:gridCol>
                <a:gridCol w="1290025">
                  <a:extLst>
                    <a:ext uri="{9D8B030D-6E8A-4147-A177-3AD203B41FA5}">
                      <a16:colId xmlns:a16="http://schemas.microsoft.com/office/drawing/2014/main" val="20002"/>
                    </a:ext>
                  </a:extLst>
                </a:gridCol>
                <a:gridCol w="1602700">
                  <a:extLst>
                    <a:ext uri="{9D8B030D-6E8A-4147-A177-3AD203B41FA5}">
                      <a16:colId xmlns:a16="http://schemas.microsoft.com/office/drawing/2014/main" val="20003"/>
                    </a:ext>
                  </a:extLst>
                </a:gridCol>
                <a:gridCol w="977375">
                  <a:extLst>
                    <a:ext uri="{9D8B030D-6E8A-4147-A177-3AD203B41FA5}">
                      <a16:colId xmlns:a16="http://schemas.microsoft.com/office/drawing/2014/main" val="20004"/>
                    </a:ext>
                  </a:extLst>
                </a:gridCol>
                <a:gridCol w="1290025">
                  <a:extLst>
                    <a:ext uri="{9D8B030D-6E8A-4147-A177-3AD203B41FA5}">
                      <a16:colId xmlns:a16="http://schemas.microsoft.com/office/drawing/2014/main" val="20005"/>
                    </a:ext>
                  </a:extLst>
                </a:gridCol>
                <a:gridCol w="1409350">
                  <a:extLst>
                    <a:ext uri="{9D8B030D-6E8A-4147-A177-3AD203B41FA5}">
                      <a16:colId xmlns:a16="http://schemas.microsoft.com/office/drawing/2014/main" val="20006"/>
                    </a:ext>
                  </a:extLst>
                </a:gridCol>
                <a:gridCol w="1170725">
                  <a:extLst>
                    <a:ext uri="{9D8B030D-6E8A-4147-A177-3AD203B41FA5}">
                      <a16:colId xmlns:a16="http://schemas.microsoft.com/office/drawing/2014/main" val="20007"/>
                    </a:ext>
                  </a:extLst>
                </a:gridCol>
              </a:tblGrid>
              <a:tr h="331900">
                <a:tc>
                  <a:txBody>
                    <a:bodyPr/>
                    <a:lstStyle/>
                    <a:p>
                      <a:pPr marL="0" marR="0" lvl="0" indent="0" algn="l" rtl="0">
                        <a:spcBef>
                          <a:spcPts val="0"/>
                        </a:spcBef>
                        <a:spcAft>
                          <a:spcPts val="0"/>
                        </a:spcAft>
                        <a:buNone/>
                      </a:pPr>
                      <a:r>
                        <a:rPr lang="en-US" sz="1200">
                          <a:latin typeface="Ubuntu"/>
                          <a:ea typeface="Ubuntu"/>
                          <a:cs typeface="Ubuntu"/>
                          <a:sym typeface="Ubuntu"/>
                        </a:rPr>
                        <a:t>Customer_ID</a:t>
                      </a: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Drink_Size</a:t>
                      </a: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Temperature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Payment_Method</a:t>
                      </a: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Rating</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Time_of_Day</a:t>
                      </a: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Loyalty_Points</a:t>
                      </a: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Is_Regular</a:t>
                      </a: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Large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Hot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Credit Card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4</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Morning</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150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Y</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002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Medium</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Cold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Cash</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Afternoon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75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003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Small</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Hot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Mobile Pay</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Evening</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200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Y</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004</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Large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Iced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Credit Card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Morning</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300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Y</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66100">
                <a:tc>
                  <a:txBody>
                    <a:bodyPr/>
                    <a:lstStyle/>
                    <a:p>
                      <a:pPr marL="0" marR="0" lvl="0" indent="0" algn="l" rtl="0">
                        <a:spcBef>
                          <a:spcPts val="0"/>
                        </a:spcBef>
                        <a:spcAft>
                          <a:spcPts val="0"/>
                        </a:spcAft>
                        <a:buNone/>
                      </a:pPr>
                      <a:r>
                        <a:rPr lang="en-US" sz="1400">
                          <a:latin typeface="Ubuntu"/>
                          <a:ea typeface="Ubuntu"/>
                          <a:cs typeface="Ubuntu"/>
                          <a:sym typeface="Ubuntu"/>
                        </a:rPr>
                        <a:t>005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Medium</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Hot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Cash</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4</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Evening</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96" name="Google Shape;396;p33"/>
          <p:cNvSpPr txBox="1"/>
          <p:nvPr/>
        </p:nvSpPr>
        <p:spPr>
          <a:xfrm>
            <a:off x="406201" y="293079"/>
            <a:ext cx="7091877"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CC4A0"/>
              </a:buClr>
              <a:buSzPts val="4000"/>
              <a:buFont typeface="Ubuntu"/>
              <a:buNone/>
            </a:pPr>
            <a:r>
              <a:rPr lang="en-US" sz="4000" b="1" i="0" u="none" strike="noStrike" cap="none">
                <a:solidFill>
                  <a:srgbClr val="0CC4A0"/>
                </a:solidFill>
                <a:latin typeface="Ubuntu"/>
                <a:ea typeface="Ubuntu"/>
                <a:cs typeface="Ubuntu"/>
                <a:sym typeface="Ubuntu"/>
              </a:rPr>
              <a:t>Data Types</a:t>
            </a:r>
            <a:endParaRPr/>
          </a:p>
        </p:txBody>
      </p:sp>
      <p:sp>
        <p:nvSpPr>
          <p:cNvPr id="397" name="Google Shape;397;p33"/>
          <p:cNvSpPr/>
          <p:nvPr/>
        </p:nvSpPr>
        <p:spPr>
          <a:xfrm>
            <a:off x="10062556" y="1517074"/>
            <a:ext cx="1199849" cy="2864903"/>
          </a:xfrm>
          <a:prstGeom prst="roundRect">
            <a:avLst>
              <a:gd name="adj" fmla="val 0"/>
            </a:avLst>
          </a:prstGeom>
          <a:solidFill>
            <a:schemeClr val="dk1">
              <a:alpha val="3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8" name="Google Shape;398;p33"/>
          <p:cNvSpPr/>
          <p:nvPr/>
        </p:nvSpPr>
        <p:spPr>
          <a:xfrm>
            <a:off x="1424040" y="4438996"/>
            <a:ext cx="266008" cy="365760"/>
          </a:xfrm>
          <a:prstGeom prst="downArrow">
            <a:avLst>
              <a:gd name="adj1" fmla="val 50000"/>
              <a:gd name="adj2" fmla="val 50000"/>
            </a:avLst>
          </a:prstGeom>
          <a:solidFill>
            <a:srgbClr val="0CC4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9" name="Google Shape;399;p33"/>
          <p:cNvSpPr txBox="1"/>
          <p:nvPr/>
        </p:nvSpPr>
        <p:spPr>
          <a:xfrm>
            <a:off x="1013465" y="4943783"/>
            <a:ext cx="1087157"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rgbClr val="FFC000"/>
                </a:solidFill>
                <a:latin typeface="Ubuntu"/>
                <a:ea typeface="Ubuntu"/>
                <a:cs typeface="Ubuntu"/>
                <a:sym typeface="Ubuntu"/>
              </a:rPr>
              <a:t>Qualitative</a:t>
            </a:r>
            <a:endParaRPr/>
          </a:p>
          <a:p>
            <a:pPr marL="0" marR="0" lvl="0" indent="0" algn="ctr" rtl="0">
              <a:spcBef>
                <a:spcPts val="0"/>
              </a:spcBef>
              <a:spcAft>
                <a:spcPts val="0"/>
              </a:spcAft>
              <a:buNone/>
            </a:pPr>
            <a:r>
              <a:rPr lang="en-US" sz="1400">
                <a:solidFill>
                  <a:schemeClr val="lt1"/>
                </a:solidFill>
                <a:latin typeface="Ubuntu"/>
                <a:ea typeface="Ubuntu"/>
                <a:cs typeface="Ubuntu"/>
                <a:sym typeface="Ubuntu"/>
              </a:rPr>
              <a:t>nominal</a:t>
            </a:r>
            <a:endParaRPr/>
          </a:p>
        </p:txBody>
      </p:sp>
      <p:sp>
        <p:nvSpPr>
          <p:cNvPr id="400" name="Google Shape;400;p33"/>
          <p:cNvSpPr/>
          <p:nvPr/>
        </p:nvSpPr>
        <p:spPr>
          <a:xfrm>
            <a:off x="841257" y="1517074"/>
            <a:ext cx="7833074" cy="2864903"/>
          </a:xfrm>
          <a:prstGeom prst="roundRect">
            <a:avLst>
              <a:gd name="adj" fmla="val 0"/>
            </a:avLst>
          </a:prstGeom>
          <a:solidFill>
            <a:schemeClr val="dk1">
              <a:alpha val="3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1" name="Google Shape;401;p33"/>
          <p:cNvSpPr/>
          <p:nvPr/>
        </p:nvSpPr>
        <p:spPr>
          <a:xfrm>
            <a:off x="2673720" y="4438996"/>
            <a:ext cx="266008" cy="365760"/>
          </a:xfrm>
          <a:prstGeom prst="downArrow">
            <a:avLst>
              <a:gd name="adj1" fmla="val 50000"/>
              <a:gd name="adj2" fmla="val 50000"/>
            </a:avLst>
          </a:prstGeom>
          <a:solidFill>
            <a:srgbClr val="0CC4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2" name="Google Shape;402;p33"/>
          <p:cNvSpPr txBox="1"/>
          <p:nvPr/>
        </p:nvSpPr>
        <p:spPr>
          <a:xfrm>
            <a:off x="2263145" y="4943783"/>
            <a:ext cx="1087157"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rgbClr val="FFC000"/>
                </a:solidFill>
                <a:latin typeface="Ubuntu"/>
                <a:ea typeface="Ubuntu"/>
                <a:cs typeface="Ubuntu"/>
                <a:sym typeface="Ubuntu"/>
              </a:rPr>
              <a:t>Qualitative</a:t>
            </a:r>
            <a:endParaRPr/>
          </a:p>
          <a:p>
            <a:pPr marL="0" marR="0" lvl="0" indent="0" algn="ctr" rtl="0">
              <a:spcBef>
                <a:spcPts val="0"/>
              </a:spcBef>
              <a:spcAft>
                <a:spcPts val="0"/>
              </a:spcAft>
              <a:buNone/>
            </a:pPr>
            <a:r>
              <a:rPr lang="en-US" sz="1400">
                <a:solidFill>
                  <a:schemeClr val="lt1"/>
                </a:solidFill>
                <a:latin typeface="Ubuntu"/>
                <a:ea typeface="Ubuntu"/>
                <a:cs typeface="Ubuntu"/>
                <a:sym typeface="Ubuntu"/>
              </a:rPr>
              <a:t>ordinal</a:t>
            </a:r>
            <a:endParaRPr/>
          </a:p>
        </p:txBody>
      </p:sp>
      <p:sp>
        <p:nvSpPr>
          <p:cNvPr id="403" name="Google Shape;403;p33"/>
          <p:cNvSpPr/>
          <p:nvPr/>
        </p:nvSpPr>
        <p:spPr>
          <a:xfrm>
            <a:off x="3981725" y="4438996"/>
            <a:ext cx="266008" cy="365760"/>
          </a:xfrm>
          <a:prstGeom prst="downArrow">
            <a:avLst>
              <a:gd name="adj1" fmla="val 50000"/>
              <a:gd name="adj2" fmla="val 50000"/>
            </a:avLst>
          </a:prstGeom>
          <a:solidFill>
            <a:srgbClr val="0CC4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4" name="Google Shape;404;p33"/>
          <p:cNvSpPr txBox="1"/>
          <p:nvPr/>
        </p:nvSpPr>
        <p:spPr>
          <a:xfrm>
            <a:off x="3571150" y="4943783"/>
            <a:ext cx="1087157"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rgbClr val="FFC000"/>
                </a:solidFill>
                <a:latin typeface="Ubuntu"/>
                <a:ea typeface="Ubuntu"/>
                <a:cs typeface="Ubuntu"/>
                <a:sym typeface="Ubuntu"/>
              </a:rPr>
              <a:t>Qualitative</a:t>
            </a:r>
            <a:endParaRPr/>
          </a:p>
          <a:p>
            <a:pPr marL="0" marR="0" lvl="0" indent="0" algn="ctr" rtl="0">
              <a:spcBef>
                <a:spcPts val="0"/>
              </a:spcBef>
              <a:spcAft>
                <a:spcPts val="0"/>
              </a:spcAft>
              <a:buNone/>
            </a:pPr>
            <a:r>
              <a:rPr lang="en-US" sz="1400">
                <a:solidFill>
                  <a:schemeClr val="lt1"/>
                </a:solidFill>
                <a:latin typeface="Ubuntu"/>
                <a:ea typeface="Ubuntu"/>
                <a:cs typeface="Ubuntu"/>
                <a:sym typeface="Ubuntu"/>
              </a:rPr>
              <a:t>nominal</a:t>
            </a:r>
            <a:endParaRPr/>
          </a:p>
        </p:txBody>
      </p:sp>
      <p:sp>
        <p:nvSpPr>
          <p:cNvPr id="405" name="Google Shape;405;p33"/>
          <p:cNvSpPr/>
          <p:nvPr/>
        </p:nvSpPr>
        <p:spPr>
          <a:xfrm>
            <a:off x="5381379" y="4438996"/>
            <a:ext cx="266008" cy="365760"/>
          </a:xfrm>
          <a:prstGeom prst="downArrow">
            <a:avLst>
              <a:gd name="adj1" fmla="val 50000"/>
              <a:gd name="adj2" fmla="val 50000"/>
            </a:avLst>
          </a:prstGeom>
          <a:solidFill>
            <a:srgbClr val="0CC4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6" name="Google Shape;406;p33"/>
          <p:cNvSpPr txBox="1"/>
          <p:nvPr/>
        </p:nvSpPr>
        <p:spPr>
          <a:xfrm>
            <a:off x="4970804" y="4943783"/>
            <a:ext cx="1087157"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rgbClr val="FFC000"/>
                </a:solidFill>
                <a:latin typeface="Ubuntu"/>
                <a:ea typeface="Ubuntu"/>
                <a:cs typeface="Ubuntu"/>
                <a:sym typeface="Ubuntu"/>
              </a:rPr>
              <a:t>Qualitative</a:t>
            </a:r>
            <a:endParaRPr/>
          </a:p>
          <a:p>
            <a:pPr marL="0" marR="0" lvl="0" indent="0" algn="ctr" rtl="0">
              <a:spcBef>
                <a:spcPts val="0"/>
              </a:spcBef>
              <a:spcAft>
                <a:spcPts val="0"/>
              </a:spcAft>
              <a:buNone/>
            </a:pPr>
            <a:r>
              <a:rPr lang="en-US" sz="1400">
                <a:solidFill>
                  <a:schemeClr val="lt1"/>
                </a:solidFill>
                <a:latin typeface="Ubuntu"/>
                <a:ea typeface="Ubuntu"/>
                <a:cs typeface="Ubuntu"/>
                <a:sym typeface="Ubuntu"/>
              </a:rPr>
              <a:t>nominal</a:t>
            </a:r>
            <a:endParaRPr/>
          </a:p>
        </p:txBody>
      </p:sp>
      <p:sp>
        <p:nvSpPr>
          <p:cNvPr id="407" name="Google Shape;407;p33"/>
          <p:cNvSpPr/>
          <p:nvPr/>
        </p:nvSpPr>
        <p:spPr>
          <a:xfrm>
            <a:off x="6724377" y="4438996"/>
            <a:ext cx="266008" cy="365760"/>
          </a:xfrm>
          <a:prstGeom prst="downArrow">
            <a:avLst>
              <a:gd name="adj1" fmla="val 50000"/>
              <a:gd name="adj2" fmla="val 50000"/>
            </a:avLst>
          </a:prstGeom>
          <a:solidFill>
            <a:srgbClr val="0CC4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8" name="Google Shape;408;p33"/>
          <p:cNvSpPr txBox="1"/>
          <p:nvPr/>
        </p:nvSpPr>
        <p:spPr>
          <a:xfrm>
            <a:off x="6313802" y="4943783"/>
            <a:ext cx="1087157"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rgbClr val="FFC000"/>
                </a:solidFill>
                <a:latin typeface="Ubuntu"/>
                <a:ea typeface="Ubuntu"/>
                <a:cs typeface="Ubuntu"/>
                <a:sym typeface="Ubuntu"/>
              </a:rPr>
              <a:t>Qualitative</a:t>
            </a:r>
            <a:endParaRPr/>
          </a:p>
          <a:p>
            <a:pPr marL="0" marR="0" lvl="0" indent="0" algn="ctr" rtl="0">
              <a:spcBef>
                <a:spcPts val="0"/>
              </a:spcBef>
              <a:spcAft>
                <a:spcPts val="0"/>
              </a:spcAft>
              <a:buNone/>
            </a:pPr>
            <a:r>
              <a:rPr lang="en-US" sz="1400">
                <a:solidFill>
                  <a:schemeClr val="lt1"/>
                </a:solidFill>
                <a:latin typeface="Ubuntu"/>
                <a:ea typeface="Ubuntu"/>
                <a:cs typeface="Ubuntu"/>
                <a:sym typeface="Ubuntu"/>
              </a:rPr>
              <a:t>ordinal</a:t>
            </a:r>
            <a:endParaRPr/>
          </a:p>
        </p:txBody>
      </p:sp>
      <p:sp>
        <p:nvSpPr>
          <p:cNvPr id="409" name="Google Shape;409;p33"/>
          <p:cNvSpPr/>
          <p:nvPr/>
        </p:nvSpPr>
        <p:spPr>
          <a:xfrm>
            <a:off x="7846992" y="4438996"/>
            <a:ext cx="266008" cy="365760"/>
          </a:xfrm>
          <a:prstGeom prst="downArrow">
            <a:avLst>
              <a:gd name="adj1" fmla="val 50000"/>
              <a:gd name="adj2" fmla="val 50000"/>
            </a:avLst>
          </a:prstGeom>
          <a:solidFill>
            <a:srgbClr val="0CC4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0" name="Google Shape;410;p33"/>
          <p:cNvSpPr txBox="1"/>
          <p:nvPr/>
        </p:nvSpPr>
        <p:spPr>
          <a:xfrm>
            <a:off x="7436417" y="4943783"/>
            <a:ext cx="1087157"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rgbClr val="FFC000"/>
                </a:solidFill>
                <a:latin typeface="Ubuntu"/>
                <a:ea typeface="Ubuntu"/>
                <a:cs typeface="Ubuntu"/>
                <a:sym typeface="Ubuntu"/>
              </a:rPr>
              <a:t>Qualitative</a:t>
            </a:r>
            <a:endParaRPr/>
          </a:p>
          <a:p>
            <a:pPr marL="0" marR="0" lvl="0" indent="0" algn="ctr" rtl="0">
              <a:spcBef>
                <a:spcPts val="0"/>
              </a:spcBef>
              <a:spcAft>
                <a:spcPts val="0"/>
              </a:spcAft>
              <a:buNone/>
            </a:pPr>
            <a:r>
              <a:rPr lang="en-US" sz="1400">
                <a:solidFill>
                  <a:schemeClr val="lt1"/>
                </a:solidFill>
                <a:latin typeface="Ubuntu"/>
                <a:ea typeface="Ubuntu"/>
                <a:cs typeface="Ubuntu"/>
                <a:sym typeface="Ubuntu"/>
              </a:rPr>
              <a:t>ordinal</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15"/>
        <p:cNvGrpSpPr/>
        <p:nvPr/>
      </p:nvGrpSpPr>
      <p:grpSpPr>
        <a:xfrm>
          <a:off x="0" y="0"/>
          <a:ext cx="0" cy="0"/>
          <a:chOff x="0" y="0"/>
          <a:chExt cx="0" cy="0"/>
        </a:xfrm>
      </p:grpSpPr>
      <p:sp>
        <p:nvSpPr>
          <p:cNvPr id="416" name="Google Shape;416;p34"/>
          <p:cNvSpPr/>
          <p:nvPr/>
        </p:nvSpPr>
        <p:spPr>
          <a:xfrm>
            <a:off x="113263" y="163595"/>
            <a:ext cx="11952914" cy="6488875"/>
          </a:xfrm>
          <a:prstGeom prst="roundRect">
            <a:avLst>
              <a:gd name="adj" fmla="val 2702"/>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17" name="Google Shape;417;p34"/>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graphicFrame>
        <p:nvGraphicFramePr>
          <p:cNvPr id="418" name="Google Shape;418;p34"/>
          <p:cNvGraphicFramePr/>
          <p:nvPr/>
        </p:nvGraphicFramePr>
        <p:xfrm>
          <a:off x="929594" y="1619813"/>
          <a:ext cx="10320250" cy="2762200"/>
        </p:xfrm>
        <a:graphic>
          <a:graphicData uri="http://schemas.openxmlformats.org/drawingml/2006/table">
            <a:tbl>
              <a:tblPr firstRow="1" bandRow="1">
                <a:noFill/>
                <a:tableStyleId>{74607454-4D4F-467D-BBA7-2A77409627BA}</a:tableStyleId>
              </a:tblPr>
              <a:tblGrid>
                <a:gridCol w="1290025">
                  <a:extLst>
                    <a:ext uri="{9D8B030D-6E8A-4147-A177-3AD203B41FA5}">
                      <a16:colId xmlns:a16="http://schemas.microsoft.com/office/drawing/2014/main" val="20000"/>
                    </a:ext>
                  </a:extLst>
                </a:gridCol>
                <a:gridCol w="1290025">
                  <a:extLst>
                    <a:ext uri="{9D8B030D-6E8A-4147-A177-3AD203B41FA5}">
                      <a16:colId xmlns:a16="http://schemas.microsoft.com/office/drawing/2014/main" val="20001"/>
                    </a:ext>
                  </a:extLst>
                </a:gridCol>
                <a:gridCol w="1290025">
                  <a:extLst>
                    <a:ext uri="{9D8B030D-6E8A-4147-A177-3AD203B41FA5}">
                      <a16:colId xmlns:a16="http://schemas.microsoft.com/office/drawing/2014/main" val="20002"/>
                    </a:ext>
                  </a:extLst>
                </a:gridCol>
                <a:gridCol w="1602700">
                  <a:extLst>
                    <a:ext uri="{9D8B030D-6E8A-4147-A177-3AD203B41FA5}">
                      <a16:colId xmlns:a16="http://schemas.microsoft.com/office/drawing/2014/main" val="20003"/>
                    </a:ext>
                  </a:extLst>
                </a:gridCol>
                <a:gridCol w="977375">
                  <a:extLst>
                    <a:ext uri="{9D8B030D-6E8A-4147-A177-3AD203B41FA5}">
                      <a16:colId xmlns:a16="http://schemas.microsoft.com/office/drawing/2014/main" val="20004"/>
                    </a:ext>
                  </a:extLst>
                </a:gridCol>
                <a:gridCol w="1290025">
                  <a:extLst>
                    <a:ext uri="{9D8B030D-6E8A-4147-A177-3AD203B41FA5}">
                      <a16:colId xmlns:a16="http://schemas.microsoft.com/office/drawing/2014/main" val="20005"/>
                    </a:ext>
                  </a:extLst>
                </a:gridCol>
                <a:gridCol w="1409350">
                  <a:extLst>
                    <a:ext uri="{9D8B030D-6E8A-4147-A177-3AD203B41FA5}">
                      <a16:colId xmlns:a16="http://schemas.microsoft.com/office/drawing/2014/main" val="20006"/>
                    </a:ext>
                  </a:extLst>
                </a:gridCol>
                <a:gridCol w="1170725">
                  <a:extLst>
                    <a:ext uri="{9D8B030D-6E8A-4147-A177-3AD203B41FA5}">
                      <a16:colId xmlns:a16="http://schemas.microsoft.com/office/drawing/2014/main" val="20007"/>
                    </a:ext>
                  </a:extLst>
                </a:gridCol>
              </a:tblGrid>
              <a:tr h="331900">
                <a:tc>
                  <a:txBody>
                    <a:bodyPr/>
                    <a:lstStyle/>
                    <a:p>
                      <a:pPr marL="0" marR="0" lvl="0" indent="0" algn="l" rtl="0">
                        <a:spcBef>
                          <a:spcPts val="0"/>
                        </a:spcBef>
                        <a:spcAft>
                          <a:spcPts val="0"/>
                        </a:spcAft>
                        <a:buNone/>
                      </a:pPr>
                      <a:r>
                        <a:rPr lang="en-US" sz="1200">
                          <a:latin typeface="Ubuntu"/>
                          <a:ea typeface="Ubuntu"/>
                          <a:cs typeface="Ubuntu"/>
                          <a:sym typeface="Ubuntu"/>
                        </a:rPr>
                        <a:t>Customer_ID</a:t>
                      </a: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Drink_Size</a:t>
                      </a: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Temperature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Payment_Method</a:t>
                      </a: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Rating</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Time_of_Day</a:t>
                      </a: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Loyalty_Points</a:t>
                      </a: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Is_Regular</a:t>
                      </a: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Large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Hot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Credit Card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4</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Morning</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150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Y</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002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Medium</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Cold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Cash</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Afternoon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75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003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Small</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Hot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Mobile Pay</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Evening</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200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Y</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004</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Large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Iced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Credit Card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Morning</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300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Y</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66100">
                <a:tc>
                  <a:txBody>
                    <a:bodyPr/>
                    <a:lstStyle/>
                    <a:p>
                      <a:pPr marL="0" marR="0" lvl="0" indent="0" algn="l" rtl="0">
                        <a:spcBef>
                          <a:spcPts val="0"/>
                        </a:spcBef>
                        <a:spcAft>
                          <a:spcPts val="0"/>
                        </a:spcAft>
                        <a:buNone/>
                      </a:pPr>
                      <a:r>
                        <a:rPr lang="en-US" sz="1400">
                          <a:latin typeface="Ubuntu"/>
                          <a:ea typeface="Ubuntu"/>
                          <a:cs typeface="Ubuntu"/>
                          <a:sym typeface="Ubuntu"/>
                        </a:rPr>
                        <a:t>005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Medium</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Hot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Cash</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4</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Evening</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19" name="Google Shape;419;p34"/>
          <p:cNvSpPr txBox="1"/>
          <p:nvPr/>
        </p:nvSpPr>
        <p:spPr>
          <a:xfrm>
            <a:off x="406201" y="293079"/>
            <a:ext cx="7091877"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CC4A0"/>
              </a:buClr>
              <a:buSzPts val="4000"/>
              <a:buFont typeface="Ubuntu"/>
              <a:buNone/>
            </a:pPr>
            <a:r>
              <a:rPr lang="en-US" sz="4000" b="1" i="0" u="none" strike="noStrike" cap="none">
                <a:solidFill>
                  <a:srgbClr val="0CC4A0"/>
                </a:solidFill>
                <a:latin typeface="Ubuntu"/>
                <a:ea typeface="Ubuntu"/>
                <a:cs typeface="Ubuntu"/>
                <a:sym typeface="Ubuntu"/>
              </a:rPr>
              <a:t>Data Types</a:t>
            </a:r>
            <a:endParaRPr/>
          </a:p>
        </p:txBody>
      </p:sp>
      <p:sp>
        <p:nvSpPr>
          <p:cNvPr id="420" name="Google Shape;420;p34"/>
          <p:cNvSpPr/>
          <p:nvPr/>
        </p:nvSpPr>
        <p:spPr>
          <a:xfrm>
            <a:off x="1424040" y="4438996"/>
            <a:ext cx="266008" cy="365760"/>
          </a:xfrm>
          <a:prstGeom prst="downArrow">
            <a:avLst>
              <a:gd name="adj1" fmla="val 50000"/>
              <a:gd name="adj2" fmla="val 50000"/>
            </a:avLst>
          </a:prstGeom>
          <a:solidFill>
            <a:srgbClr val="0CC4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1" name="Google Shape;421;p34"/>
          <p:cNvSpPr txBox="1"/>
          <p:nvPr/>
        </p:nvSpPr>
        <p:spPr>
          <a:xfrm>
            <a:off x="1013465" y="4943783"/>
            <a:ext cx="1087157"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rgbClr val="FFC000"/>
                </a:solidFill>
                <a:latin typeface="Ubuntu"/>
                <a:ea typeface="Ubuntu"/>
                <a:cs typeface="Ubuntu"/>
                <a:sym typeface="Ubuntu"/>
              </a:rPr>
              <a:t>Qualitative</a:t>
            </a:r>
            <a:endParaRPr/>
          </a:p>
          <a:p>
            <a:pPr marL="0" marR="0" lvl="0" indent="0" algn="ctr" rtl="0">
              <a:spcBef>
                <a:spcPts val="0"/>
              </a:spcBef>
              <a:spcAft>
                <a:spcPts val="0"/>
              </a:spcAft>
              <a:buNone/>
            </a:pPr>
            <a:r>
              <a:rPr lang="en-US" sz="1400">
                <a:solidFill>
                  <a:schemeClr val="lt1"/>
                </a:solidFill>
                <a:latin typeface="Ubuntu"/>
                <a:ea typeface="Ubuntu"/>
                <a:cs typeface="Ubuntu"/>
                <a:sym typeface="Ubuntu"/>
              </a:rPr>
              <a:t>nominal</a:t>
            </a:r>
            <a:endParaRPr/>
          </a:p>
        </p:txBody>
      </p:sp>
      <p:sp>
        <p:nvSpPr>
          <p:cNvPr id="422" name="Google Shape;422;p34"/>
          <p:cNvSpPr/>
          <p:nvPr/>
        </p:nvSpPr>
        <p:spPr>
          <a:xfrm>
            <a:off x="841257" y="1517074"/>
            <a:ext cx="9225456" cy="2864903"/>
          </a:xfrm>
          <a:prstGeom prst="roundRect">
            <a:avLst>
              <a:gd name="adj" fmla="val 0"/>
            </a:avLst>
          </a:prstGeom>
          <a:solidFill>
            <a:schemeClr val="dk1">
              <a:alpha val="3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3" name="Google Shape;423;p34"/>
          <p:cNvSpPr/>
          <p:nvPr/>
        </p:nvSpPr>
        <p:spPr>
          <a:xfrm>
            <a:off x="2673720" y="4438996"/>
            <a:ext cx="266008" cy="365760"/>
          </a:xfrm>
          <a:prstGeom prst="downArrow">
            <a:avLst>
              <a:gd name="adj1" fmla="val 50000"/>
              <a:gd name="adj2" fmla="val 50000"/>
            </a:avLst>
          </a:prstGeom>
          <a:solidFill>
            <a:srgbClr val="0CC4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4" name="Google Shape;424;p34"/>
          <p:cNvSpPr txBox="1"/>
          <p:nvPr/>
        </p:nvSpPr>
        <p:spPr>
          <a:xfrm>
            <a:off x="2263145" y="4943783"/>
            <a:ext cx="1087157"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rgbClr val="FFC000"/>
                </a:solidFill>
                <a:latin typeface="Ubuntu"/>
                <a:ea typeface="Ubuntu"/>
                <a:cs typeface="Ubuntu"/>
                <a:sym typeface="Ubuntu"/>
              </a:rPr>
              <a:t>Qualitative</a:t>
            </a:r>
            <a:endParaRPr/>
          </a:p>
          <a:p>
            <a:pPr marL="0" marR="0" lvl="0" indent="0" algn="ctr" rtl="0">
              <a:spcBef>
                <a:spcPts val="0"/>
              </a:spcBef>
              <a:spcAft>
                <a:spcPts val="0"/>
              </a:spcAft>
              <a:buNone/>
            </a:pPr>
            <a:r>
              <a:rPr lang="en-US" sz="1400">
                <a:solidFill>
                  <a:schemeClr val="lt1"/>
                </a:solidFill>
                <a:latin typeface="Ubuntu"/>
                <a:ea typeface="Ubuntu"/>
                <a:cs typeface="Ubuntu"/>
                <a:sym typeface="Ubuntu"/>
              </a:rPr>
              <a:t>ordinal</a:t>
            </a:r>
            <a:endParaRPr/>
          </a:p>
        </p:txBody>
      </p:sp>
      <p:sp>
        <p:nvSpPr>
          <p:cNvPr id="425" name="Google Shape;425;p34"/>
          <p:cNvSpPr/>
          <p:nvPr/>
        </p:nvSpPr>
        <p:spPr>
          <a:xfrm>
            <a:off x="3981725" y="4438996"/>
            <a:ext cx="266008" cy="365760"/>
          </a:xfrm>
          <a:prstGeom prst="downArrow">
            <a:avLst>
              <a:gd name="adj1" fmla="val 50000"/>
              <a:gd name="adj2" fmla="val 50000"/>
            </a:avLst>
          </a:prstGeom>
          <a:solidFill>
            <a:srgbClr val="0CC4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6" name="Google Shape;426;p34"/>
          <p:cNvSpPr txBox="1"/>
          <p:nvPr/>
        </p:nvSpPr>
        <p:spPr>
          <a:xfrm>
            <a:off x="3571150" y="4943783"/>
            <a:ext cx="1087157"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rgbClr val="FFC000"/>
                </a:solidFill>
                <a:latin typeface="Ubuntu"/>
                <a:ea typeface="Ubuntu"/>
                <a:cs typeface="Ubuntu"/>
                <a:sym typeface="Ubuntu"/>
              </a:rPr>
              <a:t>Qualitative</a:t>
            </a:r>
            <a:endParaRPr/>
          </a:p>
          <a:p>
            <a:pPr marL="0" marR="0" lvl="0" indent="0" algn="ctr" rtl="0">
              <a:spcBef>
                <a:spcPts val="0"/>
              </a:spcBef>
              <a:spcAft>
                <a:spcPts val="0"/>
              </a:spcAft>
              <a:buNone/>
            </a:pPr>
            <a:r>
              <a:rPr lang="en-US" sz="1400">
                <a:solidFill>
                  <a:schemeClr val="lt1"/>
                </a:solidFill>
                <a:latin typeface="Ubuntu"/>
                <a:ea typeface="Ubuntu"/>
                <a:cs typeface="Ubuntu"/>
                <a:sym typeface="Ubuntu"/>
              </a:rPr>
              <a:t>nominal</a:t>
            </a:r>
            <a:endParaRPr/>
          </a:p>
        </p:txBody>
      </p:sp>
      <p:sp>
        <p:nvSpPr>
          <p:cNvPr id="427" name="Google Shape;427;p34"/>
          <p:cNvSpPr/>
          <p:nvPr/>
        </p:nvSpPr>
        <p:spPr>
          <a:xfrm>
            <a:off x="5381379" y="4438996"/>
            <a:ext cx="266008" cy="365760"/>
          </a:xfrm>
          <a:prstGeom prst="downArrow">
            <a:avLst>
              <a:gd name="adj1" fmla="val 50000"/>
              <a:gd name="adj2" fmla="val 50000"/>
            </a:avLst>
          </a:prstGeom>
          <a:solidFill>
            <a:srgbClr val="0CC4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8" name="Google Shape;428;p34"/>
          <p:cNvSpPr txBox="1"/>
          <p:nvPr/>
        </p:nvSpPr>
        <p:spPr>
          <a:xfrm>
            <a:off x="4970804" y="4943783"/>
            <a:ext cx="1087157"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rgbClr val="FFC000"/>
                </a:solidFill>
                <a:latin typeface="Ubuntu"/>
                <a:ea typeface="Ubuntu"/>
                <a:cs typeface="Ubuntu"/>
                <a:sym typeface="Ubuntu"/>
              </a:rPr>
              <a:t>Qualitative</a:t>
            </a:r>
            <a:endParaRPr/>
          </a:p>
          <a:p>
            <a:pPr marL="0" marR="0" lvl="0" indent="0" algn="ctr" rtl="0">
              <a:spcBef>
                <a:spcPts val="0"/>
              </a:spcBef>
              <a:spcAft>
                <a:spcPts val="0"/>
              </a:spcAft>
              <a:buNone/>
            </a:pPr>
            <a:r>
              <a:rPr lang="en-US" sz="1400">
                <a:solidFill>
                  <a:schemeClr val="lt1"/>
                </a:solidFill>
                <a:latin typeface="Ubuntu"/>
                <a:ea typeface="Ubuntu"/>
                <a:cs typeface="Ubuntu"/>
                <a:sym typeface="Ubuntu"/>
              </a:rPr>
              <a:t>nominal</a:t>
            </a:r>
            <a:endParaRPr/>
          </a:p>
        </p:txBody>
      </p:sp>
      <p:sp>
        <p:nvSpPr>
          <p:cNvPr id="429" name="Google Shape;429;p34"/>
          <p:cNvSpPr/>
          <p:nvPr/>
        </p:nvSpPr>
        <p:spPr>
          <a:xfrm>
            <a:off x="6724377" y="4438996"/>
            <a:ext cx="266008" cy="365760"/>
          </a:xfrm>
          <a:prstGeom prst="downArrow">
            <a:avLst>
              <a:gd name="adj1" fmla="val 50000"/>
              <a:gd name="adj2" fmla="val 50000"/>
            </a:avLst>
          </a:prstGeom>
          <a:solidFill>
            <a:srgbClr val="0CC4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0" name="Google Shape;430;p34"/>
          <p:cNvSpPr txBox="1"/>
          <p:nvPr/>
        </p:nvSpPr>
        <p:spPr>
          <a:xfrm>
            <a:off x="6313802" y="4943783"/>
            <a:ext cx="1087157"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rgbClr val="FFC000"/>
                </a:solidFill>
                <a:latin typeface="Ubuntu"/>
                <a:ea typeface="Ubuntu"/>
                <a:cs typeface="Ubuntu"/>
                <a:sym typeface="Ubuntu"/>
              </a:rPr>
              <a:t>Qualitative</a:t>
            </a:r>
            <a:endParaRPr/>
          </a:p>
          <a:p>
            <a:pPr marL="0" marR="0" lvl="0" indent="0" algn="ctr" rtl="0">
              <a:spcBef>
                <a:spcPts val="0"/>
              </a:spcBef>
              <a:spcAft>
                <a:spcPts val="0"/>
              </a:spcAft>
              <a:buNone/>
            </a:pPr>
            <a:r>
              <a:rPr lang="en-US" sz="1400">
                <a:solidFill>
                  <a:schemeClr val="lt1"/>
                </a:solidFill>
                <a:latin typeface="Ubuntu"/>
                <a:ea typeface="Ubuntu"/>
                <a:cs typeface="Ubuntu"/>
                <a:sym typeface="Ubuntu"/>
              </a:rPr>
              <a:t>ordinal</a:t>
            </a:r>
            <a:endParaRPr/>
          </a:p>
        </p:txBody>
      </p:sp>
      <p:sp>
        <p:nvSpPr>
          <p:cNvPr id="431" name="Google Shape;431;p34"/>
          <p:cNvSpPr/>
          <p:nvPr/>
        </p:nvSpPr>
        <p:spPr>
          <a:xfrm>
            <a:off x="7846992" y="4438996"/>
            <a:ext cx="266008" cy="365760"/>
          </a:xfrm>
          <a:prstGeom prst="downArrow">
            <a:avLst>
              <a:gd name="adj1" fmla="val 50000"/>
              <a:gd name="adj2" fmla="val 50000"/>
            </a:avLst>
          </a:prstGeom>
          <a:solidFill>
            <a:srgbClr val="0CC4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2" name="Google Shape;432;p34"/>
          <p:cNvSpPr txBox="1"/>
          <p:nvPr/>
        </p:nvSpPr>
        <p:spPr>
          <a:xfrm>
            <a:off x="7436417" y="4943783"/>
            <a:ext cx="1087157"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rgbClr val="FFC000"/>
                </a:solidFill>
                <a:latin typeface="Ubuntu"/>
                <a:ea typeface="Ubuntu"/>
                <a:cs typeface="Ubuntu"/>
                <a:sym typeface="Ubuntu"/>
              </a:rPr>
              <a:t>Qualitative</a:t>
            </a:r>
            <a:endParaRPr/>
          </a:p>
          <a:p>
            <a:pPr marL="0" marR="0" lvl="0" indent="0" algn="ctr" rtl="0">
              <a:spcBef>
                <a:spcPts val="0"/>
              </a:spcBef>
              <a:spcAft>
                <a:spcPts val="0"/>
              </a:spcAft>
              <a:buNone/>
            </a:pPr>
            <a:r>
              <a:rPr lang="en-US" sz="1400">
                <a:solidFill>
                  <a:schemeClr val="lt1"/>
                </a:solidFill>
                <a:latin typeface="Ubuntu"/>
                <a:ea typeface="Ubuntu"/>
                <a:cs typeface="Ubuntu"/>
                <a:sym typeface="Ubuntu"/>
              </a:rPr>
              <a:t>ordinal</a:t>
            </a:r>
            <a:endParaRPr/>
          </a:p>
        </p:txBody>
      </p:sp>
      <p:sp>
        <p:nvSpPr>
          <p:cNvPr id="433" name="Google Shape;433;p34"/>
          <p:cNvSpPr/>
          <p:nvPr/>
        </p:nvSpPr>
        <p:spPr>
          <a:xfrm>
            <a:off x="9200053" y="4438996"/>
            <a:ext cx="266008" cy="365760"/>
          </a:xfrm>
          <a:prstGeom prst="downArrow">
            <a:avLst>
              <a:gd name="adj1" fmla="val 50000"/>
              <a:gd name="adj2" fmla="val 50000"/>
            </a:avLst>
          </a:prstGeom>
          <a:solidFill>
            <a:srgbClr val="0CC4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4" name="Google Shape;434;p34"/>
          <p:cNvSpPr txBox="1"/>
          <p:nvPr/>
        </p:nvSpPr>
        <p:spPr>
          <a:xfrm>
            <a:off x="8726962" y="4943783"/>
            <a:ext cx="1212191"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rgbClr val="FFC000"/>
                </a:solidFill>
                <a:latin typeface="Ubuntu"/>
                <a:ea typeface="Ubuntu"/>
                <a:cs typeface="Ubuntu"/>
                <a:sym typeface="Ubuntu"/>
              </a:rPr>
              <a:t>Quantitative</a:t>
            </a:r>
            <a:endParaRPr/>
          </a:p>
          <a:p>
            <a:pPr marL="0" marR="0" lvl="0" indent="0" algn="ctr" rtl="0">
              <a:spcBef>
                <a:spcPts val="0"/>
              </a:spcBef>
              <a:spcAft>
                <a:spcPts val="0"/>
              </a:spcAft>
              <a:buNone/>
            </a:pPr>
            <a:r>
              <a:rPr lang="en-US" sz="1400">
                <a:solidFill>
                  <a:schemeClr val="lt1"/>
                </a:solidFill>
                <a:latin typeface="Ubuntu"/>
                <a:ea typeface="Ubuntu"/>
                <a:cs typeface="Ubuntu"/>
                <a:sym typeface="Ubuntu"/>
              </a:rPr>
              <a:t>discreet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39"/>
        <p:cNvGrpSpPr/>
        <p:nvPr/>
      </p:nvGrpSpPr>
      <p:grpSpPr>
        <a:xfrm>
          <a:off x="0" y="0"/>
          <a:ext cx="0" cy="0"/>
          <a:chOff x="0" y="0"/>
          <a:chExt cx="0" cy="0"/>
        </a:xfrm>
      </p:grpSpPr>
      <p:sp>
        <p:nvSpPr>
          <p:cNvPr id="440" name="Google Shape;440;p35"/>
          <p:cNvSpPr/>
          <p:nvPr/>
        </p:nvSpPr>
        <p:spPr>
          <a:xfrm>
            <a:off x="113263" y="163595"/>
            <a:ext cx="11952914" cy="6488875"/>
          </a:xfrm>
          <a:prstGeom prst="roundRect">
            <a:avLst>
              <a:gd name="adj" fmla="val 2702"/>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41" name="Google Shape;441;p35"/>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graphicFrame>
        <p:nvGraphicFramePr>
          <p:cNvPr id="442" name="Google Shape;442;p35"/>
          <p:cNvGraphicFramePr/>
          <p:nvPr/>
        </p:nvGraphicFramePr>
        <p:xfrm>
          <a:off x="929594" y="1619813"/>
          <a:ext cx="10320250" cy="2762200"/>
        </p:xfrm>
        <a:graphic>
          <a:graphicData uri="http://schemas.openxmlformats.org/drawingml/2006/table">
            <a:tbl>
              <a:tblPr firstRow="1" bandRow="1">
                <a:noFill/>
                <a:tableStyleId>{74607454-4D4F-467D-BBA7-2A77409627BA}</a:tableStyleId>
              </a:tblPr>
              <a:tblGrid>
                <a:gridCol w="1290025">
                  <a:extLst>
                    <a:ext uri="{9D8B030D-6E8A-4147-A177-3AD203B41FA5}">
                      <a16:colId xmlns:a16="http://schemas.microsoft.com/office/drawing/2014/main" val="20000"/>
                    </a:ext>
                  </a:extLst>
                </a:gridCol>
                <a:gridCol w="1290025">
                  <a:extLst>
                    <a:ext uri="{9D8B030D-6E8A-4147-A177-3AD203B41FA5}">
                      <a16:colId xmlns:a16="http://schemas.microsoft.com/office/drawing/2014/main" val="20001"/>
                    </a:ext>
                  </a:extLst>
                </a:gridCol>
                <a:gridCol w="1290025">
                  <a:extLst>
                    <a:ext uri="{9D8B030D-6E8A-4147-A177-3AD203B41FA5}">
                      <a16:colId xmlns:a16="http://schemas.microsoft.com/office/drawing/2014/main" val="20002"/>
                    </a:ext>
                  </a:extLst>
                </a:gridCol>
                <a:gridCol w="1602700">
                  <a:extLst>
                    <a:ext uri="{9D8B030D-6E8A-4147-A177-3AD203B41FA5}">
                      <a16:colId xmlns:a16="http://schemas.microsoft.com/office/drawing/2014/main" val="20003"/>
                    </a:ext>
                  </a:extLst>
                </a:gridCol>
                <a:gridCol w="977375">
                  <a:extLst>
                    <a:ext uri="{9D8B030D-6E8A-4147-A177-3AD203B41FA5}">
                      <a16:colId xmlns:a16="http://schemas.microsoft.com/office/drawing/2014/main" val="20004"/>
                    </a:ext>
                  </a:extLst>
                </a:gridCol>
                <a:gridCol w="1290025">
                  <a:extLst>
                    <a:ext uri="{9D8B030D-6E8A-4147-A177-3AD203B41FA5}">
                      <a16:colId xmlns:a16="http://schemas.microsoft.com/office/drawing/2014/main" val="20005"/>
                    </a:ext>
                  </a:extLst>
                </a:gridCol>
                <a:gridCol w="1409350">
                  <a:extLst>
                    <a:ext uri="{9D8B030D-6E8A-4147-A177-3AD203B41FA5}">
                      <a16:colId xmlns:a16="http://schemas.microsoft.com/office/drawing/2014/main" val="20006"/>
                    </a:ext>
                  </a:extLst>
                </a:gridCol>
                <a:gridCol w="1170725">
                  <a:extLst>
                    <a:ext uri="{9D8B030D-6E8A-4147-A177-3AD203B41FA5}">
                      <a16:colId xmlns:a16="http://schemas.microsoft.com/office/drawing/2014/main" val="20007"/>
                    </a:ext>
                  </a:extLst>
                </a:gridCol>
              </a:tblGrid>
              <a:tr h="331900">
                <a:tc>
                  <a:txBody>
                    <a:bodyPr/>
                    <a:lstStyle/>
                    <a:p>
                      <a:pPr marL="0" marR="0" lvl="0" indent="0" algn="l" rtl="0">
                        <a:spcBef>
                          <a:spcPts val="0"/>
                        </a:spcBef>
                        <a:spcAft>
                          <a:spcPts val="0"/>
                        </a:spcAft>
                        <a:buNone/>
                      </a:pPr>
                      <a:r>
                        <a:rPr lang="en-US" sz="1200">
                          <a:latin typeface="Ubuntu"/>
                          <a:ea typeface="Ubuntu"/>
                          <a:cs typeface="Ubuntu"/>
                          <a:sym typeface="Ubuntu"/>
                        </a:rPr>
                        <a:t>Customer_ID</a:t>
                      </a: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Drink_Size</a:t>
                      </a: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Temperature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Payment_Method</a:t>
                      </a: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Rating</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Time_of_Day</a:t>
                      </a: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Loyalty_Points</a:t>
                      </a: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Is_Regular</a:t>
                      </a: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Large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Hot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Credit Card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4</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Morning</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150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Y</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002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Medium</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Cold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Cash</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Afternoon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75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003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Small</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Hot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Mobile Pay</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Evening</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200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Y</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004</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Large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Iced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Credit Card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Morning</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300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Y</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66100">
                <a:tc>
                  <a:txBody>
                    <a:bodyPr/>
                    <a:lstStyle/>
                    <a:p>
                      <a:pPr marL="0" marR="0" lvl="0" indent="0" algn="l" rtl="0">
                        <a:spcBef>
                          <a:spcPts val="0"/>
                        </a:spcBef>
                        <a:spcAft>
                          <a:spcPts val="0"/>
                        </a:spcAft>
                        <a:buNone/>
                      </a:pPr>
                      <a:r>
                        <a:rPr lang="en-US" sz="1400">
                          <a:latin typeface="Ubuntu"/>
                          <a:ea typeface="Ubuntu"/>
                          <a:cs typeface="Ubuntu"/>
                          <a:sym typeface="Ubuntu"/>
                        </a:rPr>
                        <a:t>005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Medium</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Hot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Cash</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4</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Evening</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43" name="Google Shape;443;p35"/>
          <p:cNvSpPr txBox="1"/>
          <p:nvPr/>
        </p:nvSpPr>
        <p:spPr>
          <a:xfrm>
            <a:off x="406201" y="293079"/>
            <a:ext cx="7091877"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CC4A0"/>
              </a:buClr>
              <a:buSzPts val="4000"/>
              <a:buFont typeface="Ubuntu"/>
              <a:buNone/>
            </a:pPr>
            <a:r>
              <a:rPr lang="en-US" sz="4000" b="1" i="0" u="none" strike="noStrike" cap="none">
                <a:solidFill>
                  <a:srgbClr val="0CC4A0"/>
                </a:solidFill>
                <a:latin typeface="Ubuntu"/>
                <a:ea typeface="Ubuntu"/>
                <a:cs typeface="Ubuntu"/>
                <a:sym typeface="Ubuntu"/>
              </a:rPr>
              <a:t>Data Types</a:t>
            </a:r>
            <a:endParaRPr/>
          </a:p>
        </p:txBody>
      </p:sp>
      <p:sp>
        <p:nvSpPr>
          <p:cNvPr id="444" name="Google Shape;444;p35"/>
          <p:cNvSpPr/>
          <p:nvPr/>
        </p:nvSpPr>
        <p:spPr>
          <a:xfrm>
            <a:off x="1424040" y="4438996"/>
            <a:ext cx="266008" cy="365760"/>
          </a:xfrm>
          <a:prstGeom prst="downArrow">
            <a:avLst>
              <a:gd name="adj1" fmla="val 50000"/>
              <a:gd name="adj2" fmla="val 50000"/>
            </a:avLst>
          </a:prstGeom>
          <a:solidFill>
            <a:srgbClr val="0CC4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5" name="Google Shape;445;p35"/>
          <p:cNvSpPr txBox="1"/>
          <p:nvPr/>
        </p:nvSpPr>
        <p:spPr>
          <a:xfrm>
            <a:off x="1013465" y="4943783"/>
            <a:ext cx="1087157"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rgbClr val="FFC000"/>
                </a:solidFill>
                <a:latin typeface="Ubuntu"/>
                <a:ea typeface="Ubuntu"/>
                <a:cs typeface="Ubuntu"/>
                <a:sym typeface="Ubuntu"/>
              </a:rPr>
              <a:t>Qualitative</a:t>
            </a:r>
            <a:endParaRPr/>
          </a:p>
          <a:p>
            <a:pPr marL="0" marR="0" lvl="0" indent="0" algn="ctr" rtl="0">
              <a:spcBef>
                <a:spcPts val="0"/>
              </a:spcBef>
              <a:spcAft>
                <a:spcPts val="0"/>
              </a:spcAft>
              <a:buNone/>
            </a:pPr>
            <a:r>
              <a:rPr lang="en-US" sz="1400">
                <a:solidFill>
                  <a:schemeClr val="lt1"/>
                </a:solidFill>
                <a:latin typeface="Ubuntu"/>
                <a:ea typeface="Ubuntu"/>
                <a:cs typeface="Ubuntu"/>
                <a:sym typeface="Ubuntu"/>
              </a:rPr>
              <a:t>nominal</a:t>
            </a:r>
            <a:endParaRPr/>
          </a:p>
        </p:txBody>
      </p:sp>
      <p:sp>
        <p:nvSpPr>
          <p:cNvPr id="446" name="Google Shape;446;p35"/>
          <p:cNvSpPr/>
          <p:nvPr/>
        </p:nvSpPr>
        <p:spPr>
          <a:xfrm>
            <a:off x="2673720" y="4438996"/>
            <a:ext cx="266008" cy="365760"/>
          </a:xfrm>
          <a:prstGeom prst="downArrow">
            <a:avLst>
              <a:gd name="adj1" fmla="val 50000"/>
              <a:gd name="adj2" fmla="val 50000"/>
            </a:avLst>
          </a:prstGeom>
          <a:solidFill>
            <a:srgbClr val="0CC4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7" name="Google Shape;447;p35"/>
          <p:cNvSpPr txBox="1"/>
          <p:nvPr/>
        </p:nvSpPr>
        <p:spPr>
          <a:xfrm>
            <a:off x="2263145" y="4943783"/>
            <a:ext cx="1087157"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rgbClr val="FFC000"/>
                </a:solidFill>
                <a:latin typeface="Ubuntu"/>
                <a:ea typeface="Ubuntu"/>
                <a:cs typeface="Ubuntu"/>
                <a:sym typeface="Ubuntu"/>
              </a:rPr>
              <a:t>Qualitative</a:t>
            </a:r>
            <a:endParaRPr/>
          </a:p>
          <a:p>
            <a:pPr marL="0" marR="0" lvl="0" indent="0" algn="ctr" rtl="0">
              <a:spcBef>
                <a:spcPts val="0"/>
              </a:spcBef>
              <a:spcAft>
                <a:spcPts val="0"/>
              </a:spcAft>
              <a:buNone/>
            </a:pPr>
            <a:r>
              <a:rPr lang="en-US" sz="1400">
                <a:solidFill>
                  <a:schemeClr val="lt1"/>
                </a:solidFill>
                <a:latin typeface="Ubuntu"/>
                <a:ea typeface="Ubuntu"/>
                <a:cs typeface="Ubuntu"/>
                <a:sym typeface="Ubuntu"/>
              </a:rPr>
              <a:t>ordinal</a:t>
            </a:r>
            <a:endParaRPr/>
          </a:p>
        </p:txBody>
      </p:sp>
      <p:sp>
        <p:nvSpPr>
          <p:cNvPr id="448" name="Google Shape;448;p35"/>
          <p:cNvSpPr/>
          <p:nvPr/>
        </p:nvSpPr>
        <p:spPr>
          <a:xfrm>
            <a:off x="3981725" y="4438996"/>
            <a:ext cx="266008" cy="365760"/>
          </a:xfrm>
          <a:prstGeom prst="downArrow">
            <a:avLst>
              <a:gd name="adj1" fmla="val 50000"/>
              <a:gd name="adj2" fmla="val 50000"/>
            </a:avLst>
          </a:prstGeom>
          <a:solidFill>
            <a:srgbClr val="0CC4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9" name="Google Shape;449;p35"/>
          <p:cNvSpPr txBox="1"/>
          <p:nvPr/>
        </p:nvSpPr>
        <p:spPr>
          <a:xfrm>
            <a:off x="3571150" y="4943783"/>
            <a:ext cx="1087157"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rgbClr val="FFC000"/>
                </a:solidFill>
                <a:latin typeface="Ubuntu"/>
                <a:ea typeface="Ubuntu"/>
                <a:cs typeface="Ubuntu"/>
                <a:sym typeface="Ubuntu"/>
              </a:rPr>
              <a:t>Qualitative</a:t>
            </a:r>
            <a:endParaRPr/>
          </a:p>
          <a:p>
            <a:pPr marL="0" marR="0" lvl="0" indent="0" algn="ctr" rtl="0">
              <a:spcBef>
                <a:spcPts val="0"/>
              </a:spcBef>
              <a:spcAft>
                <a:spcPts val="0"/>
              </a:spcAft>
              <a:buNone/>
            </a:pPr>
            <a:r>
              <a:rPr lang="en-US" sz="1400">
                <a:solidFill>
                  <a:schemeClr val="lt1"/>
                </a:solidFill>
                <a:latin typeface="Ubuntu"/>
                <a:ea typeface="Ubuntu"/>
                <a:cs typeface="Ubuntu"/>
                <a:sym typeface="Ubuntu"/>
              </a:rPr>
              <a:t>nominal</a:t>
            </a:r>
            <a:endParaRPr/>
          </a:p>
        </p:txBody>
      </p:sp>
      <p:sp>
        <p:nvSpPr>
          <p:cNvPr id="450" name="Google Shape;450;p35"/>
          <p:cNvSpPr/>
          <p:nvPr/>
        </p:nvSpPr>
        <p:spPr>
          <a:xfrm>
            <a:off x="5381379" y="4438996"/>
            <a:ext cx="266008" cy="365760"/>
          </a:xfrm>
          <a:prstGeom prst="downArrow">
            <a:avLst>
              <a:gd name="adj1" fmla="val 50000"/>
              <a:gd name="adj2" fmla="val 50000"/>
            </a:avLst>
          </a:prstGeom>
          <a:solidFill>
            <a:srgbClr val="0CC4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1" name="Google Shape;451;p35"/>
          <p:cNvSpPr txBox="1"/>
          <p:nvPr/>
        </p:nvSpPr>
        <p:spPr>
          <a:xfrm>
            <a:off x="4970804" y="4943783"/>
            <a:ext cx="1087157"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rgbClr val="FFC000"/>
                </a:solidFill>
                <a:latin typeface="Ubuntu"/>
                <a:ea typeface="Ubuntu"/>
                <a:cs typeface="Ubuntu"/>
                <a:sym typeface="Ubuntu"/>
              </a:rPr>
              <a:t>Qualitative</a:t>
            </a:r>
            <a:endParaRPr/>
          </a:p>
          <a:p>
            <a:pPr marL="0" marR="0" lvl="0" indent="0" algn="ctr" rtl="0">
              <a:spcBef>
                <a:spcPts val="0"/>
              </a:spcBef>
              <a:spcAft>
                <a:spcPts val="0"/>
              </a:spcAft>
              <a:buNone/>
            </a:pPr>
            <a:r>
              <a:rPr lang="en-US" sz="1400">
                <a:solidFill>
                  <a:schemeClr val="lt1"/>
                </a:solidFill>
                <a:latin typeface="Ubuntu"/>
                <a:ea typeface="Ubuntu"/>
                <a:cs typeface="Ubuntu"/>
                <a:sym typeface="Ubuntu"/>
              </a:rPr>
              <a:t>nominal</a:t>
            </a:r>
            <a:endParaRPr/>
          </a:p>
        </p:txBody>
      </p:sp>
      <p:sp>
        <p:nvSpPr>
          <p:cNvPr id="452" name="Google Shape;452;p35"/>
          <p:cNvSpPr/>
          <p:nvPr/>
        </p:nvSpPr>
        <p:spPr>
          <a:xfrm>
            <a:off x="6724377" y="4438996"/>
            <a:ext cx="266008" cy="365760"/>
          </a:xfrm>
          <a:prstGeom prst="downArrow">
            <a:avLst>
              <a:gd name="adj1" fmla="val 50000"/>
              <a:gd name="adj2" fmla="val 50000"/>
            </a:avLst>
          </a:prstGeom>
          <a:solidFill>
            <a:srgbClr val="0CC4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3" name="Google Shape;453;p35"/>
          <p:cNvSpPr txBox="1"/>
          <p:nvPr/>
        </p:nvSpPr>
        <p:spPr>
          <a:xfrm>
            <a:off x="6313802" y="4943783"/>
            <a:ext cx="1087157"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rgbClr val="FFC000"/>
                </a:solidFill>
                <a:latin typeface="Ubuntu"/>
                <a:ea typeface="Ubuntu"/>
                <a:cs typeface="Ubuntu"/>
                <a:sym typeface="Ubuntu"/>
              </a:rPr>
              <a:t>Qualitative</a:t>
            </a:r>
            <a:endParaRPr/>
          </a:p>
          <a:p>
            <a:pPr marL="0" marR="0" lvl="0" indent="0" algn="ctr" rtl="0">
              <a:spcBef>
                <a:spcPts val="0"/>
              </a:spcBef>
              <a:spcAft>
                <a:spcPts val="0"/>
              </a:spcAft>
              <a:buNone/>
            </a:pPr>
            <a:r>
              <a:rPr lang="en-US" sz="1400">
                <a:solidFill>
                  <a:schemeClr val="lt1"/>
                </a:solidFill>
                <a:latin typeface="Ubuntu"/>
                <a:ea typeface="Ubuntu"/>
                <a:cs typeface="Ubuntu"/>
                <a:sym typeface="Ubuntu"/>
              </a:rPr>
              <a:t>ordinal</a:t>
            </a:r>
            <a:endParaRPr/>
          </a:p>
        </p:txBody>
      </p:sp>
      <p:sp>
        <p:nvSpPr>
          <p:cNvPr id="454" name="Google Shape;454;p35"/>
          <p:cNvSpPr/>
          <p:nvPr/>
        </p:nvSpPr>
        <p:spPr>
          <a:xfrm>
            <a:off x="7846992" y="4438996"/>
            <a:ext cx="266008" cy="365760"/>
          </a:xfrm>
          <a:prstGeom prst="downArrow">
            <a:avLst>
              <a:gd name="adj1" fmla="val 50000"/>
              <a:gd name="adj2" fmla="val 50000"/>
            </a:avLst>
          </a:prstGeom>
          <a:solidFill>
            <a:srgbClr val="0CC4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5" name="Google Shape;455;p35"/>
          <p:cNvSpPr txBox="1"/>
          <p:nvPr/>
        </p:nvSpPr>
        <p:spPr>
          <a:xfrm>
            <a:off x="7436417" y="4943783"/>
            <a:ext cx="1087157"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rgbClr val="FFC000"/>
                </a:solidFill>
                <a:latin typeface="Ubuntu"/>
                <a:ea typeface="Ubuntu"/>
                <a:cs typeface="Ubuntu"/>
                <a:sym typeface="Ubuntu"/>
              </a:rPr>
              <a:t>Qualitative</a:t>
            </a:r>
            <a:endParaRPr/>
          </a:p>
          <a:p>
            <a:pPr marL="0" marR="0" lvl="0" indent="0" algn="ctr" rtl="0">
              <a:spcBef>
                <a:spcPts val="0"/>
              </a:spcBef>
              <a:spcAft>
                <a:spcPts val="0"/>
              </a:spcAft>
              <a:buNone/>
            </a:pPr>
            <a:r>
              <a:rPr lang="en-US" sz="1400">
                <a:solidFill>
                  <a:schemeClr val="lt1"/>
                </a:solidFill>
                <a:latin typeface="Ubuntu"/>
                <a:ea typeface="Ubuntu"/>
                <a:cs typeface="Ubuntu"/>
                <a:sym typeface="Ubuntu"/>
              </a:rPr>
              <a:t>ordinal</a:t>
            </a:r>
            <a:endParaRPr/>
          </a:p>
        </p:txBody>
      </p:sp>
      <p:sp>
        <p:nvSpPr>
          <p:cNvPr id="456" name="Google Shape;456;p35"/>
          <p:cNvSpPr/>
          <p:nvPr/>
        </p:nvSpPr>
        <p:spPr>
          <a:xfrm>
            <a:off x="9200053" y="4438996"/>
            <a:ext cx="266008" cy="365760"/>
          </a:xfrm>
          <a:prstGeom prst="downArrow">
            <a:avLst>
              <a:gd name="adj1" fmla="val 50000"/>
              <a:gd name="adj2" fmla="val 50000"/>
            </a:avLst>
          </a:prstGeom>
          <a:solidFill>
            <a:srgbClr val="0CC4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7" name="Google Shape;457;p35"/>
          <p:cNvSpPr txBox="1"/>
          <p:nvPr/>
        </p:nvSpPr>
        <p:spPr>
          <a:xfrm>
            <a:off x="8726962" y="4943783"/>
            <a:ext cx="1212191"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rgbClr val="FFC000"/>
                </a:solidFill>
                <a:latin typeface="Ubuntu"/>
                <a:ea typeface="Ubuntu"/>
                <a:cs typeface="Ubuntu"/>
                <a:sym typeface="Ubuntu"/>
              </a:rPr>
              <a:t>Quantitative</a:t>
            </a:r>
            <a:endParaRPr/>
          </a:p>
          <a:p>
            <a:pPr marL="0" marR="0" lvl="0" indent="0" algn="ctr" rtl="0">
              <a:spcBef>
                <a:spcPts val="0"/>
              </a:spcBef>
              <a:spcAft>
                <a:spcPts val="0"/>
              </a:spcAft>
              <a:buNone/>
            </a:pPr>
            <a:r>
              <a:rPr lang="en-US" sz="1400">
                <a:solidFill>
                  <a:schemeClr val="lt1"/>
                </a:solidFill>
                <a:latin typeface="Ubuntu"/>
                <a:ea typeface="Ubuntu"/>
                <a:cs typeface="Ubuntu"/>
                <a:sym typeface="Ubuntu"/>
              </a:rPr>
              <a:t>discreet</a:t>
            </a:r>
            <a:endParaRPr/>
          </a:p>
        </p:txBody>
      </p:sp>
      <p:sp>
        <p:nvSpPr>
          <p:cNvPr id="458" name="Google Shape;458;p35"/>
          <p:cNvSpPr/>
          <p:nvPr/>
        </p:nvSpPr>
        <p:spPr>
          <a:xfrm>
            <a:off x="10487530" y="4438996"/>
            <a:ext cx="266008" cy="365760"/>
          </a:xfrm>
          <a:prstGeom prst="downArrow">
            <a:avLst>
              <a:gd name="adj1" fmla="val 50000"/>
              <a:gd name="adj2" fmla="val 50000"/>
            </a:avLst>
          </a:prstGeom>
          <a:solidFill>
            <a:srgbClr val="0CC4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9" name="Google Shape;459;p35"/>
          <p:cNvSpPr txBox="1"/>
          <p:nvPr/>
        </p:nvSpPr>
        <p:spPr>
          <a:xfrm>
            <a:off x="10076955" y="4943783"/>
            <a:ext cx="1087157"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rgbClr val="FFC000"/>
                </a:solidFill>
                <a:latin typeface="Ubuntu"/>
                <a:ea typeface="Ubuntu"/>
                <a:cs typeface="Ubuntu"/>
                <a:sym typeface="Ubuntu"/>
              </a:rPr>
              <a:t>Qualitative</a:t>
            </a:r>
            <a:endParaRPr/>
          </a:p>
          <a:p>
            <a:pPr marL="0" marR="0" lvl="0" indent="0" algn="ctr" rtl="0">
              <a:spcBef>
                <a:spcPts val="0"/>
              </a:spcBef>
              <a:spcAft>
                <a:spcPts val="0"/>
              </a:spcAft>
              <a:buNone/>
            </a:pPr>
            <a:r>
              <a:rPr lang="en-US" sz="1400">
                <a:solidFill>
                  <a:schemeClr val="lt1"/>
                </a:solidFill>
                <a:latin typeface="Ubuntu"/>
                <a:ea typeface="Ubuntu"/>
                <a:cs typeface="Ubuntu"/>
                <a:sym typeface="Ubuntu"/>
              </a:rPr>
              <a:t>nominal</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63"/>
        <p:cNvGrpSpPr/>
        <p:nvPr/>
      </p:nvGrpSpPr>
      <p:grpSpPr>
        <a:xfrm>
          <a:off x="0" y="0"/>
          <a:ext cx="0" cy="0"/>
          <a:chOff x="0" y="0"/>
          <a:chExt cx="0" cy="0"/>
        </a:xfrm>
      </p:grpSpPr>
      <p:sp>
        <p:nvSpPr>
          <p:cNvPr id="464" name="Google Shape;464;p36"/>
          <p:cNvSpPr/>
          <p:nvPr/>
        </p:nvSpPr>
        <p:spPr>
          <a:xfrm rot="601894" flipH="1">
            <a:off x="-323856" y="4680307"/>
            <a:ext cx="12839712" cy="6559925"/>
          </a:xfrm>
          <a:custGeom>
            <a:avLst/>
            <a:gdLst/>
            <a:ahLst/>
            <a:cxnLst/>
            <a:rect l="l" t="t" r="r" b="b"/>
            <a:pathLst>
              <a:path w="19259568" h="9839888" extrusionOk="0">
                <a:moveTo>
                  <a:pt x="19259568" y="0"/>
                </a:moveTo>
                <a:lnTo>
                  <a:pt x="0" y="0"/>
                </a:lnTo>
                <a:lnTo>
                  <a:pt x="0" y="9839888"/>
                </a:lnTo>
                <a:lnTo>
                  <a:pt x="19259568" y="9839888"/>
                </a:lnTo>
                <a:lnTo>
                  <a:pt x="19259568" y="0"/>
                </a:lnTo>
                <a:close/>
              </a:path>
            </a:pathLst>
          </a:custGeom>
          <a:blipFill rotWithShape="1">
            <a:blip r:embed="rId3">
              <a:alphaModFix/>
            </a:blip>
            <a:stretch>
              <a:fillRect/>
            </a:stretch>
          </a:blipFill>
          <a:ln>
            <a:noFill/>
          </a:ln>
        </p:spPr>
        <p:txBody>
          <a:bodyPr/>
          <a:lstStyle/>
          <a:p>
            <a:endParaRPr lang="en-US"/>
          </a:p>
        </p:txBody>
      </p:sp>
      <p:sp>
        <p:nvSpPr>
          <p:cNvPr id="465" name="Google Shape;465;p36"/>
          <p:cNvSpPr/>
          <p:nvPr/>
        </p:nvSpPr>
        <p:spPr>
          <a:xfrm rot="737082">
            <a:off x="7425150" y="-2831953"/>
            <a:ext cx="7909077" cy="4040820"/>
          </a:xfrm>
          <a:custGeom>
            <a:avLst/>
            <a:gdLst/>
            <a:ahLst/>
            <a:cxnLst/>
            <a:rect l="l" t="t" r="r" b="b"/>
            <a:pathLst>
              <a:path w="11863616" h="6061230" extrusionOk="0">
                <a:moveTo>
                  <a:pt x="0" y="0"/>
                </a:moveTo>
                <a:lnTo>
                  <a:pt x="11863616" y="0"/>
                </a:lnTo>
                <a:lnTo>
                  <a:pt x="11863616" y="6061229"/>
                </a:lnTo>
                <a:lnTo>
                  <a:pt x="0" y="6061229"/>
                </a:lnTo>
                <a:lnTo>
                  <a:pt x="0" y="0"/>
                </a:lnTo>
                <a:close/>
              </a:path>
            </a:pathLst>
          </a:custGeom>
          <a:blipFill rotWithShape="1">
            <a:blip r:embed="rId3">
              <a:alphaModFix/>
            </a:blip>
            <a:stretch>
              <a:fillRect/>
            </a:stretch>
          </a:blipFill>
          <a:ln>
            <a:noFill/>
          </a:ln>
        </p:spPr>
        <p:txBody>
          <a:bodyPr/>
          <a:lstStyle/>
          <a:p>
            <a:endParaRPr lang="en-US"/>
          </a:p>
        </p:txBody>
      </p:sp>
      <p:sp>
        <p:nvSpPr>
          <p:cNvPr id="466" name="Google Shape;466;p36"/>
          <p:cNvSpPr txBox="1"/>
          <p:nvPr/>
        </p:nvSpPr>
        <p:spPr>
          <a:xfrm>
            <a:off x="1858298" y="2547117"/>
            <a:ext cx="9721293" cy="1665969"/>
          </a:xfrm>
          <a:prstGeom prst="rect">
            <a:avLst/>
          </a:prstGeom>
          <a:noFill/>
          <a:ln>
            <a:noFill/>
          </a:ln>
        </p:spPr>
        <p:txBody>
          <a:bodyPr spcFirstLastPara="1" wrap="square" lIns="0" tIns="0" rIns="0" bIns="0" anchor="t" anchorCtr="0">
            <a:spAutoFit/>
          </a:bodyPr>
          <a:lstStyle/>
          <a:p>
            <a:pPr marL="0" marR="0" lvl="0" indent="0" algn="l" rtl="0">
              <a:lnSpc>
                <a:spcPct val="125612"/>
              </a:lnSpc>
              <a:spcBef>
                <a:spcPts val="0"/>
              </a:spcBef>
              <a:spcAft>
                <a:spcPts val="0"/>
              </a:spcAft>
              <a:buClr>
                <a:srgbClr val="0CC4A0"/>
              </a:buClr>
              <a:buSzPts val="5392"/>
              <a:buFont typeface="Ubuntu"/>
              <a:buNone/>
            </a:pPr>
            <a:r>
              <a:rPr lang="en-US" sz="5392" b="1" i="0" u="none" strike="noStrike" cap="none">
                <a:solidFill>
                  <a:srgbClr val="0CC4A0"/>
                </a:solidFill>
                <a:latin typeface="Ubuntu"/>
                <a:ea typeface="Ubuntu"/>
                <a:cs typeface="Ubuntu"/>
                <a:sym typeface="Ubuntu"/>
              </a:rPr>
              <a:t>Students Grades</a:t>
            </a:r>
            <a:endParaRPr/>
          </a:p>
          <a:p>
            <a:pPr marL="0" marR="0" lvl="0" indent="0" algn="l" rtl="0">
              <a:lnSpc>
                <a:spcPct val="125612"/>
              </a:lnSpc>
              <a:spcBef>
                <a:spcPts val="0"/>
              </a:spcBef>
              <a:spcAft>
                <a:spcPts val="0"/>
              </a:spcAft>
              <a:buNone/>
            </a:pPr>
            <a:r>
              <a:rPr lang="en-US" sz="5392" b="0" i="0" u="none" strike="noStrike" cap="none">
                <a:solidFill>
                  <a:srgbClr val="FFFFFF"/>
                </a:solidFill>
                <a:latin typeface="Ubuntu"/>
                <a:ea typeface="Ubuntu"/>
                <a:cs typeface="Ubuntu"/>
                <a:sym typeface="Ubuntu"/>
              </a:rPr>
              <a:t>Measures of Central Tendency</a:t>
            </a:r>
            <a:endParaRPr/>
          </a:p>
        </p:txBody>
      </p:sp>
      <p:sp>
        <p:nvSpPr>
          <p:cNvPr id="467" name="Google Shape;467;p36"/>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72"/>
        <p:cNvGrpSpPr/>
        <p:nvPr/>
      </p:nvGrpSpPr>
      <p:grpSpPr>
        <a:xfrm>
          <a:off x="0" y="0"/>
          <a:ext cx="0" cy="0"/>
          <a:chOff x="0" y="0"/>
          <a:chExt cx="0" cy="0"/>
        </a:xfrm>
      </p:grpSpPr>
      <p:sp>
        <p:nvSpPr>
          <p:cNvPr id="473" name="Google Shape;473;p37"/>
          <p:cNvSpPr/>
          <p:nvPr/>
        </p:nvSpPr>
        <p:spPr>
          <a:xfrm>
            <a:off x="113263" y="163595"/>
            <a:ext cx="11952914" cy="6488875"/>
          </a:xfrm>
          <a:prstGeom prst="roundRect">
            <a:avLst>
              <a:gd name="adj" fmla="val 2702"/>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74" name="Google Shape;474;p37"/>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graphicFrame>
        <p:nvGraphicFramePr>
          <p:cNvPr id="475" name="Google Shape;475;p37"/>
          <p:cNvGraphicFramePr/>
          <p:nvPr/>
        </p:nvGraphicFramePr>
        <p:xfrm>
          <a:off x="2219443" y="1619813"/>
          <a:ext cx="6450125" cy="2762200"/>
        </p:xfrm>
        <a:graphic>
          <a:graphicData uri="http://schemas.openxmlformats.org/drawingml/2006/table">
            <a:tbl>
              <a:tblPr firstRow="1" bandRow="1">
                <a:noFill/>
                <a:tableStyleId>{74607454-4D4F-467D-BBA7-2A77409627BA}</a:tableStyleId>
              </a:tblPr>
              <a:tblGrid>
                <a:gridCol w="1290025">
                  <a:extLst>
                    <a:ext uri="{9D8B030D-6E8A-4147-A177-3AD203B41FA5}">
                      <a16:colId xmlns:a16="http://schemas.microsoft.com/office/drawing/2014/main" val="20000"/>
                    </a:ext>
                  </a:extLst>
                </a:gridCol>
                <a:gridCol w="1290025">
                  <a:extLst>
                    <a:ext uri="{9D8B030D-6E8A-4147-A177-3AD203B41FA5}">
                      <a16:colId xmlns:a16="http://schemas.microsoft.com/office/drawing/2014/main" val="20001"/>
                    </a:ext>
                  </a:extLst>
                </a:gridCol>
                <a:gridCol w="1290025">
                  <a:extLst>
                    <a:ext uri="{9D8B030D-6E8A-4147-A177-3AD203B41FA5}">
                      <a16:colId xmlns:a16="http://schemas.microsoft.com/office/drawing/2014/main" val="20002"/>
                    </a:ext>
                  </a:extLst>
                </a:gridCol>
                <a:gridCol w="1140875">
                  <a:extLst>
                    <a:ext uri="{9D8B030D-6E8A-4147-A177-3AD203B41FA5}">
                      <a16:colId xmlns:a16="http://schemas.microsoft.com/office/drawing/2014/main" val="20003"/>
                    </a:ext>
                  </a:extLst>
                </a:gridCol>
                <a:gridCol w="1439175">
                  <a:extLst>
                    <a:ext uri="{9D8B030D-6E8A-4147-A177-3AD203B41FA5}">
                      <a16:colId xmlns:a16="http://schemas.microsoft.com/office/drawing/2014/main" val="20004"/>
                    </a:ext>
                  </a:extLst>
                </a:gridCol>
              </a:tblGrid>
              <a:tr h="331900">
                <a:tc>
                  <a:txBody>
                    <a:bodyPr/>
                    <a:lstStyle/>
                    <a:p>
                      <a:pPr marL="0" marR="0" lvl="0" indent="0" algn="l" rtl="0">
                        <a:spcBef>
                          <a:spcPts val="0"/>
                        </a:spcBef>
                        <a:spcAft>
                          <a:spcPts val="0"/>
                        </a:spcAft>
                        <a:buNone/>
                      </a:pPr>
                      <a:r>
                        <a:rPr lang="en-US" sz="1200">
                          <a:latin typeface="Ubuntu"/>
                          <a:ea typeface="Ubuntu"/>
                          <a:cs typeface="Ubuntu"/>
                          <a:sym typeface="Ubuntu"/>
                        </a:rPr>
                        <a:t>Student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Math</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Science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English</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Study_Hours</a:t>
                      </a: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Ali</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85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92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78</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3.5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Bob</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90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88</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95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4.0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Camila</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78</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75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82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2.5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David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90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85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88</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3.0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66100">
                <a:tc>
                  <a:txBody>
                    <a:bodyPr/>
                    <a:lstStyle/>
                    <a:p>
                      <a:pPr marL="0" marR="0" lvl="0" indent="0" algn="l" rtl="0">
                        <a:spcBef>
                          <a:spcPts val="0"/>
                        </a:spcBef>
                        <a:spcAft>
                          <a:spcPts val="0"/>
                        </a:spcAft>
                        <a:buNone/>
                      </a:pPr>
                      <a:r>
                        <a:rPr lang="en-US" sz="1400">
                          <a:latin typeface="Ubuntu"/>
                          <a:ea typeface="Ubuntu"/>
                          <a:cs typeface="Ubuntu"/>
                          <a:sym typeface="Ubuntu"/>
                        </a:rPr>
                        <a:t>Eiko</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95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90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85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4.5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76" name="Google Shape;476;p37"/>
          <p:cNvSpPr txBox="1"/>
          <p:nvPr/>
        </p:nvSpPr>
        <p:spPr>
          <a:xfrm>
            <a:off x="406201" y="293079"/>
            <a:ext cx="7091877"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CC4A0"/>
              </a:buClr>
              <a:buSzPts val="4000"/>
              <a:buFont typeface="Ubuntu"/>
              <a:buNone/>
            </a:pPr>
            <a:r>
              <a:rPr lang="en-US" sz="4000" b="1" i="0" u="none" strike="noStrike" cap="none">
                <a:solidFill>
                  <a:srgbClr val="0CC4A0"/>
                </a:solidFill>
                <a:latin typeface="Ubuntu"/>
                <a:ea typeface="Ubuntu"/>
                <a:cs typeface="Ubuntu"/>
                <a:sym typeface="Ubuntu"/>
              </a:rPr>
              <a:t>Data Types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81"/>
        <p:cNvGrpSpPr/>
        <p:nvPr/>
      </p:nvGrpSpPr>
      <p:grpSpPr>
        <a:xfrm>
          <a:off x="0" y="0"/>
          <a:ext cx="0" cy="0"/>
          <a:chOff x="0" y="0"/>
          <a:chExt cx="0" cy="0"/>
        </a:xfrm>
      </p:grpSpPr>
      <p:sp>
        <p:nvSpPr>
          <p:cNvPr id="482" name="Google Shape;482;p38"/>
          <p:cNvSpPr/>
          <p:nvPr/>
        </p:nvSpPr>
        <p:spPr>
          <a:xfrm>
            <a:off x="113263" y="163595"/>
            <a:ext cx="11952914" cy="6488875"/>
          </a:xfrm>
          <a:prstGeom prst="roundRect">
            <a:avLst>
              <a:gd name="adj" fmla="val 2702"/>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3" name="Google Shape;483;p38"/>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graphicFrame>
        <p:nvGraphicFramePr>
          <p:cNvPr id="484" name="Google Shape;484;p38"/>
          <p:cNvGraphicFramePr/>
          <p:nvPr/>
        </p:nvGraphicFramePr>
        <p:xfrm>
          <a:off x="2219443" y="1619813"/>
          <a:ext cx="6450125" cy="2762200"/>
        </p:xfrm>
        <a:graphic>
          <a:graphicData uri="http://schemas.openxmlformats.org/drawingml/2006/table">
            <a:tbl>
              <a:tblPr firstRow="1" bandRow="1">
                <a:noFill/>
                <a:tableStyleId>{74607454-4D4F-467D-BBA7-2A77409627BA}</a:tableStyleId>
              </a:tblPr>
              <a:tblGrid>
                <a:gridCol w="1290025">
                  <a:extLst>
                    <a:ext uri="{9D8B030D-6E8A-4147-A177-3AD203B41FA5}">
                      <a16:colId xmlns:a16="http://schemas.microsoft.com/office/drawing/2014/main" val="20000"/>
                    </a:ext>
                  </a:extLst>
                </a:gridCol>
                <a:gridCol w="1290025">
                  <a:extLst>
                    <a:ext uri="{9D8B030D-6E8A-4147-A177-3AD203B41FA5}">
                      <a16:colId xmlns:a16="http://schemas.microsoft.com/office/drawing/2014/main" val="20001"/>
                    </a:ext>
                  </a:extLst>
                </a:gridCol>
                <a:gridCol w="1290025">
                  <a:extLst>
                    <a:ext uri="{9D8B030D-6E8A-4147-A177-3AD203B41FA5}">
                      <a16:colId xmlns:a16="http://schemas.microsoft.com/office/drawing/2014/main" val="20002"/>
                    </a:ext>
                  </a:extLst>
                </a:gridCol>
                <a:gridCol w="1140875">
                  <a:extLst>
                    <a:ext uri="{9D8B030D-6E8A-4147-A177-3AD203B41FA5}">
                      <a16:colId xmlns:a16="http://schemas.microsoft.com/office/drawing/2014/main" val="20003"/>
                    </a:ext>
                  </a:extLst>
                </a:gridCol>
                <a:gridCol w="1439175">
                  <a:extLst>
                    <a:ext uri="{9D8B030D-6E8A-4147-A177-3AD203B41FA5}">
                      <a16:colId xmlns:a16="http://schemas.microsoft.com/office/drawing/2014/main" val="20004"/>
                    </a:ext>
                  </a:extLst>
                </a:gridCol>
              </a:tblGrid>
              <a:tr h="331900">
                <a:tc>
                  <a:txBody>
                    <a:bodyPr/>
                    <a:lstStyle/>
                    <a:p>
                      <a:pPr marL="0" marR="0" lvl="0" indent="0" algn="l" rtl="0">
                        <a:spcBef>
                          <a:spcPts val="0"/>
                        </a:spcBef>
                        <a:spcAft>
                          <a:spcPts val="0"/>
                        </a:spcAft>
                        <a:buNone/>
                      </a:pPr>
                      <a:r>
                        <a:rPr lang="en-US" sz="1200">
                          <a:latin typeface="Ubuntu"/>
                          <a:ea typeface="Ubuntu"/>
                          <a:cs typeface="Ubuntu"/>
                          <a:sym typeface="Ubuntu"/>
                        </a:rPr>
                        <a:t>Student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Math</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Science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English</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Study_Hours</a:t>
                      </a: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Ali</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85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92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78</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3.5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Bob</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90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88</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95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4.0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Camila</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78</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75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82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2.5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David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90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85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88</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3.0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66100">
                <a:tc>
                  <a:txBody>
                    <a:bodyPr/>
                    <a:lstStyle/>
                    <a:p>
                      <a:pPr marL="0" marR="0" lvl="0" indent="0" algn="l" rtl="0">
                        <a:spcBef>
                          <a:spcPts val="0"/>
                        </a:spcBef>
                        <a:spcAft>
                          <a:spcPts val="0"/>
                        </a:spcAft>
                        <a:buNone/>
                      </a:pPr>
                      <a:r>
                        <a:rPr lang="en-US" sz="1400">
                          <a:latin typeface="Ubuntu"/>
                          <a:ea typeface="Ubuntu"/>
                          <a:cs typeface="Ubuntu"/>
                          <a:sym typeface="Ubuntu"/>
                        </a:rPr>
                        <a:t>Eiko</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95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90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85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4.5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85" name="Google Shape;485;p38"/>
          <p:cNvSpPr txBox="1"/>
          <p:nvPr/>
        </p:nvSpPr>
        <p:spPr>
          <a:xfrm>
            <a:off x="406201" y="293079"/>
            <a:ext cx="7091877"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CC4A0"/>
              </a:buClr>
              <a:buSzPts val="4000"/>
              <a:buFont typeface="Ubuntu"/>
              <a:buNone/>
            </a:pPr>
            <a:r>
              <a:rPr lang="en-US" sz="4000" b="1" i="0" u="none" strike="noStrike" cap="none">
                <a:solidFill>
                  <a:srgbClr val="0CC4A0"/>
                </a:solidFill>
                <a:latin typeface="Ubuntu"/>
                <a:ea typeface="Ubuntu"/>
                <a:cs typeface="Ubuntu"/>
                <a:sym typeface="Ubuntu"/>
              </a:rPr>
              <a:t>Data Types</a:t>
            </a:r>
            <a:endParaRPr/>
          </a:p>
        </p:txBody>
      </p:sp>
      <p:sp>
        <p:nvSpPr>
          <p:cNvPr id="486" name="Google Shape;486;p38"/>
          <p:cNvSpPr/>
          <p:nvPr/>
        </p:nvSpPr>
        <p:spPr>
          <a:xfrm>
            <a:off x="2713889" y="4438996"/>
            <a:ext cx="266008" cy="365760"/>
          </a:xfrm>
          <a:prstGeom prst="downArrow">
            <a:avLst>
              <a:gd name="adj1" fmla="val 50000"/>
              <a:gd name="adj2" fmla="val 50000"/>
            </a:avLst>
          </a:prstGeom>
          <a:solidFill>
            <a:srgbClr val="0CC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7" name="Google Shape;487;p38"/>
          <p:cNvSpPr txBox="1"/>
          <p:nvPr/>
        </p:nvSpPr>
        <p:spPr>
          <a:xfrm>
            <a:off x="2303314" y="4943783"/>
            <a:ext cx="1087157"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C000"/>
              </a:buClr>
              <a:buSzPts val="1400"/>
              <a:buFont typeface="Ubuntu"/>
              <a:buNone/>
            </a:pPr>
            <a:r>
              <a:rPr lang="en-US" sz="1400" b="0" i="0" u="none" strike="noStrike" cap="none">
                <a:solidFill>
                  <a:srgbClr val="FFC000"/>
                </a:solidFill>
                <a:latin typeface="Ubuntu"/>
                <a:ea typeface="Ubuntu"/>
                <a:cs typeface="Ubuntu"/>
                <a:sym typeface="Ubuntu"/>
              </a:rPr>
              <a:t>Qualitative</a:t>
            </a:r>
            <a:endParaRPr/>
          </a:p>
          <a:p>
            <a:pPr marL="0" marR="0" lvl="0" indent="0" algn="ctr" rtl="0">
              <a:lnSpc>
                <a:spcPct val="100000"/>
              </a:lnSpc>
              <a:spcBef>
                <a:spcPts val="0"/>
              </a:spcBef>
              <a:spcAft>
                <a:spcPts val="0"/>
              </a:spcAft>
              <a:buClr>
                <a:srgbClr val="FFFFFF"/>
              </a:buClr>
              <a:buSzPts val="1400"/>
              <a:buFont typeface="Ubuntu"/>
              <a:buNone/>
            </a:pPr>
            <a:r>
              <a:rPr lang="en-US" sz="1400" b="0" i="0" u="none" strike="noStrike" cap="none">
                <a:solidFill>
                  <a:srgbClr val="FFFFFF"/>
                </a:solidFill>
                <a:latin typeface="Ubuntu"/>
                <a:ea typeface="Ubuntu"/>
                <a:cs typeface="Ubuntu"/>
                <a:sym typeface="Ubuntu"/>
              </a:rPr>
              <a:t>nominal</a:t>
            </a:r>
            <a:endParaRPr/>
          </a:p>
        </p:txBody>
      </p:sp>
      <p:sp>
        <p:nvSpPr>
          <p:cNvPr id="488" name="Google Shape;488;p38"/>
          <p:cNvSpPr/>
          <p:nvPr/>
        </p:nvSpPr>
        <p:spPr>
          <a:xfrm>
            <a:off x="3963569" y="4438996"/>
            <a:ext cx="266008" cy="365760"/>
          </a:xfrm>
          <a:prstGeom prst="downArrow">
            <a:avLst>
              <a:gd name="adj1" fmla="val 50000"/>
              <a:gd name="adj2" fmla="val 50000"/>
            </a:avLst>
          </a:prstGeom>
          <a:solidFill>
            <a:srgbClr val="0CC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9" name="Google Shape;489;p38"/>
          <p:cNvSpPr txBox="1"/>
          <p:nvPr/>
        </p:nvSpPr>
        <p:spPr>
          <a:xfrm>
            <a:off x="3490478" y="4943783"/>
            <a:ext cx="121219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C000"/>
              </a:buClr>
              <a:buSzPts val="1400"/>
              <a:buFont typeface="Ubuntu"/>
              <a:buNone/>
            </a:pPr>
            <a:r>
              <a:rPr lang="en-US" sz="1400" b="0" i="0" u="none" strike="noStrike" cap="none">
                <a:solidFill>
                  <a:srgbClr val="FFC000"/>
                </a:solidFill>
                <a:latin typeface="Ubuntu"/>
                <a:ea typeface="Ubuntu"/>
                <a:cs typeface="Ubuntu"/>
                <a:sym typeface="Ubuntu"/>
              </a:rPr>
              <a:t>Quantitative</a:t>
            </a:r>
            <a:endParaRPr/>
          </a:p>
          <a:p>
            <a:pPr marL="0" marR="0" lvl="0" indent="0" algn="ctr" rtl="0">
              <a:lnSpc>
                <a:spcPct val="100000"/>
              </a:lnSpc>
              <a:spcBef>
                <a:spcPts val="0"/>
              </a:spcBef>
              <a:spcAft>
                <a:spcPts val="0"/>
              </a:spcAft>
              <a:buClr>
                <a:srgbClr val="FFFFFF"/>
              </a:buClr>
              <a:buSzPts val="1400"/>
              <a:buFont typeface="Ubuntu"/>
              <a:buNone/>
            </a:pPr>
            <a:r>
              <a:rPr lang="en-US" sz="1400" b="0" i="0" u="none" strike="noStrike" cap="none">
                <a:solidFill>
                  <a:srgbClr val="FFFFFF"/>
                </a:solidFill>
                <a:latin typeface="Ubuntu"/>
                <a:ea typeface="Ubuntu"/>
                <a:cs typeface="Ubuntu"/>
                <a:sym typeface="Ubuntu"/>
              </a:rPr>
              <a:t>discreet</a:t>
            </a:r>
            <a:endParaRPr/>
          </a:p>
        </p:txBody>
      </p:sp>
      <p:sp>
        <p:nvSpPr>
          <p:cNvPr id="490" name="Google Shape;490;p38"/>
          <p:cNvSpPr/>
          <p:nvPr/>
        </p:nvSpPr>
        <p:spPr>
          <a:xfrm>
            <a:off x="5271574" y="4438996"/>
            <a:ext cx="266008" cy="365760"/>
          </a:xfrm>
          <a:prstGeom prst="downArrow">
            <a:avLst>
              <a:gd name="adj1" fmla="val 50000"/>
              <a:gd name="adj2" fmla="val 50000"/>
            </a:avLst>
          </a:prstGeom>
          <a:solidFill>
            <a:srgbClr val="0CC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91" name="Google Shape;491;p38"/>
          <p:cNvSpPr txBox="1"/>
          <p:nvPr/>
        </p:nvSpPr>
        <p:spPr>
          <a:xfrm>
            <a:off x="4798482" y="4943783"/>
            <a:ext cx="121219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C000"/>
              </a:buClr>
              <a:buSzPts val="1400"/>
              <a:buFont typeface="Ubuntu"/>
              <a:buNone/>
            </a:pPr>
            <a:r>
              <a:rPr lang="en-US" sz="1400" b="0" i="0" u="none" strike="noStrike" cap="none">
                <a:solidFill>
                  <a:srgbClr val="FFC000"/>
                </a:solidFill>
                <a:latin typeface="Ubuntu"/>
                <a:ea typeface="Ubuntu"/>
                <a:cs typeface="Ubuntu"/>
                <a:sym typeface="Ubuntu"/>
              </a:rPr>
              <a:t>Quantitative</a:t>
            </a:r>
            <a:endParaRPr/>
          </a:p>
          <a:p>
            <a:pPr marL="0" marR="0" lvl="0" indent="0" algn="ctr" rtl="0">
              <a:lnSpc>
                <a:spcPct val="100000"/>
              </a:lnSpc>
              <a:spcBef>
                <a:spcPts val="0"/>
              </a:spcBef>
              <a:spcAft>
                <a:spcPts val="0"/>
              </a:spcAft>
              <a:buClr>
                <a:srgbClr val="FFFFFF"/>
              </a:buClr>
              <a:buSzPts val="1400"/>
              <a:buFont typeface="Ubuntu"/>
              <a:buNone/>
            </a:pPr>
            <a:r>
              <a:rPr lang="en-US" sz="1400" b="0" i="0" u="none" strike="noStrike" cap="none">
                <a:solidFill>
                  <a:srgbClr val="FFFFFF"/>
                </a:solidFill>
                <a:latin typeface="Ubuntu"/>
                <a:ea typeface="Ubuntu"/>
                <a:cs typeface="Ubuntu"/>
                <a:sym typeface="Ubuntu"/>
              </a:rPr>
              <a:t>discreet</a:t>
            </a:r>
            <a:endParaRPr/>
          </a:p>
        </p:txBody>
      </p:sp>
      <p:sp>
        <p:nvSpPr>
          <p:cNvPr id="492" name="Google Shape;492;p38"/>
          <p:cNvSpPr/>
          <p:nvPr/>
        </p:nvSpPr>
        <p:spPr>
          <a:xfrm>
            <a:off x="6671228" y="4438996"/>
            <a:ext cx="266008" cy="365760"/>
          </a:xfrm>
          <a:prstGeom prst="downArrow">
            <a:avLst>
              <a:gd name="adj1" fmla="val 50000"/>
              <a:gd name="adj2" fmla="val 50000"/>
            </a:avLst>
          </a:prstGeom>
          <a:solidFill>
            <a:srgbClr val="0CC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93" name="Google Shape;493;p38"/>
          <p:cNvSpPr txBox="1"/>
          <p:nvPr/>
        </p:nvSpPr>
        <p:spPr>
          <a:xfrm>
            <a:off x="6198136" y="4943783"/>
            <a:ext cx="121219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C000"/>
              </a:buClr>
              <a:buSzPts val="1400"/>
              <a:buFont typeface="Ubuntu"/>
              <a:buNone/>
            </a:pPr>
            <a:r>
              <a:rPr lang="en-US" sz="1400" b="0" i="0" u="none" strike="noStrike" cap="none">
                <a:solidFill>
                  <a:srgbClr val="FFC000"/>
                </a:solidFill>
                <a:latin typeface="Ubuntu"/>
                <a:ea typeface="Ubuntu"/>
                <a:cs typeface="Ubuntu"/>
                <a:sym typeface="Ubuntu"/>
              </a:rPr>
              <a:t>Quantitative</a:t>
            </a:r>
            <a:endParaRPr/>
          </a:p>
          <a:p>
            <a:pPr marL="0" marR="0" lvl="0" indent="0" algn="ctr" rtl="0">
              <a:lnSpc>
                <a:spcPct val="100000"/>
              </a:lnSpc>
              <a:spcBef>
                <a:spcPts val="0"/>
              </a:spcBef>
              <a:spcAft>
                <a:spcPts val="0"/>
              </a:spcAft>
              <a:buClr>
                <a:srgbClr val="FFFFFF"/>
              </a:buClr>
              <a:buSzPts val="1400"/>
              <a:buFont typeface="Ubuntu"/>
              <a:buNone/>
            </a:pPr>
            <a:r>
              <a:rPr lang="en-US" sz="1400" b="0" i="0" u="none" strike="noStrike" cap="none">
                <a:solidFill>
                  <a:srgbClr val="FFFFFF"/>
                </a:solidFill>
                <a:latin typeface="Ubuntu"/>
                <a:ea typeface="Ubuntu"/>
                <a:cs typeface="Ubuntu"/>
                <a:sym typeface="Ubuntu"/>
              </a:rPr>
              <a:t>discreet</a:t>
            </a:r>
            <a:endParaRPr/>
          </a:p>
        </p:txBody>
      </p:sp>
      <p:sp>
        <p:nvSpPr>
          <p:cNvPr id="494" name="Google Shape;494;p38"/>
          <p:cNvSpPr/>
          <p:nvPr/>
        </p:nvSpPr>
        <p:spPr>
          <a:xfrm>
            <a:off x="7929445" y="4438996"/>
            <a:ext cx="266008" cy="365760"/>
          </a:xfrm>
          <a:prstGeom prst="downArrow">
            <a:avLst>
              <a:gd name="adj1" fmla="val 50000"/>
              <a:gd name="adj2" fmla="val 50000"/>
            </a:avLst>
          </a:prstGeom>
          <a:solidFill>
            <a:srgbClr val="0CC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95" name="Google Shape;495;p38"/>
          <p:cNvSpPr txBox="1"/>
          <p:nvPr/>
        </p:nvSpPr>
        <p:spPr>
          <a:xfrm>
            <a:off x="7456353" y="4943783"/>
            <a:ext cx="121219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C000"/>
              </a:buClr>
              <a:buSzPts val="1400"/>
              <a:buFont typeface="Ubuntu"/>
              <a:buNone/>
            </a:pPr>
            <a:r>
              <a:rPr lang="en-US" sz="1400" b="0" i="0" u="none" strike="noStrike" cap="none">
                <a:solidFill>
                  <a:srgbClr val="FFC000"/>
                </a:solidFill>
                <a:latin typeface="Ubuntu"/>
                <a:ea typeface="Ubuntu"/>
                <a:cs typeface="Ubuntu"/>
                <a:sym typeface="Ubuntu"/>
              </a:rPr>
              <a:t>Quantitative</a:t>
            </a:r>
            <a:endParaRPr/>
          </a:p>
          <a:p>
            <a:pPr marL="0" marR="0" lvl="0" indent="0" algn="ctr" rtl="0">
              <a:lnSpc>
                <a:spcPct val="100000"/>
              </a:lnSpc>
              <a:spcBef>
                <a:spcPts val="0"/>
              </a:spcBef>
              <a:spcAft>
                <a:spcPts val="0"/>
              </a:spcAft>
              <a:buClr>
                <a:srgbClr val="FFFFFF"/>
              </a:buClr>
              <a:buSzPts val="1400"/>
              <a:buFont typeface="Ubuntu"/>
              <a:buNone/>
            </a:pPr>
            <a:r>
              <a:rPr lang="en-US" sz="1400" b="0" i="0" u="none" strike="noStrike" cap="none">
                <a:solidFill>
                  <a:srgbClr val="FFFFFF"/>
                </a:solidFill>
                <a:latin typeface="Ubuntu"/>
                <a:ea typeface="Ubuntu"/>
                <a:cs typeface="Ubuntu"/>
                <a:sym typeface="Ubuntu"/>
              </a:rPr>
              <a:t>Continuous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00"/>
        <p:cNvGrpSpPr/>
        <p:nvPr/>
      </p:nvGrpSpPr>
      <p:grpSpPr>
        <a:xfrm>
          <a:off x="0" y="0"/>
          <a:ext cx="0" cy="0"/>
          <a:chOff x="0" y="0"/>
          <a:chExt cx="0" cy="0"/>
        </a:xfrm>
      </p:grpSpPr>
      <p:sp>
        <p:nvSpPr>
          <p:cNvPr id="501" name="Google Shape;501;p39"/>
          <p:cNvSpPr/>
          <p:nvPr/>
        </p:nvSpPr>
        <p:spPr>
          <a:xfrm>
            <a:off x="113263" y="163595"/>
            <a:ext cx="11952914" cy="6488875"/>
          </a:xfrm>
          <a:prstGeom prst="roundRect">
            <a:avLst>
              <a:gd name="adj" fmla="val 2702"/>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2" name="Google Shape;502;p39"/>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graphicFrame>
        <p:nvGraphicFramePr>
          <p:cNvPr id="503" name="Google Shape;503;p39"/>
          <p:cNvGraphicFramePr/>
          <p:nvPr/>
        </p:nvGraphicFramePr>
        <p:xfrm>
          <a:off x="583909" y="2128485"/>
          <a:ext cx="1290025" cy="2762200"/>
        </p:xfrm>
        <a:graphic>
          <a:graphicData uri="http://schemas.openxmlformats.org/drawingml/2006/table">
            <a:tbl>
              <a:tblPr firstRow="1" bandRow="1">
                <a:noFill/>
                <a:tableStyleId>{74607454-4D4F-467D-BBA7-2A77409627BA}</a:tableStyleId>
              </a:tblPr>
              <a:tblGrid>
                <a:gridCol w="1290025">
                  <a:extLst>
                    <a:ext uri="{9D8B030D-6E8A-4147-A177-3AD203B41FA5}">
                      <a16:colId xmlns:a16="http://schemas.microsoft.com/office/drawing/2014/main" val="20000"/>
                    </a:ext>
                  </a:extLst>
                </a:gridCol>
              </a:tblGrid>
              <a:tr h="331900">
                <a:tc>
                  <a:txBody>
                    <a:bodyPr/>
                    <a:lstStyle/>
                    <a:p>
                      <a:pPr marL="0" marR="0" lvl="0" indent="0" algn="l" rtl="0">
                        <a:spcBef>
                          <a:spcPts val="0"/>
                        </a:spcBef>
                        <a:spcAft>
                          <a:spcPts val="0"/>
                        </a:spcAft>
                        <a:buNone/>
                      </a:pPr>
                      <a:r>
                        <a:rPr lang="en-US" sz="1200">
                          <a:latin typeface="Ubuntu"/>
                          <a:ea typeface="Ubuntu"/>
                          <a:cs typeface="Ubuntu"/>
                          <a:sym typeface="Ubuntu"/>
                        </a:rPr>
                        <a:t>Math</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85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90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78</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90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66100">
                <a:tc>
                  <a:txBody>
                    <a:bodyPr/>
                    <a:lstStyle/>
                    <a:p>
                      <a:pPr marL="0" marR="0" lvl="0" indent="0" algn="l" rtl="0">
                        <a:spcBef>
                          <a:spcPts val="0"/>
                        </a:spcBef>
                        <a:spcAft>
                          <a:spcPts val="0"/>
                        </a:spcAft>
                        <a:buNone/>
                      </a:pPr>
                      <a:r>
                        <a:rPr lang="en-US" sz="1400">
                          <a:latin typeface="Ubuntu"/>
                          <a:ea typeface="Ubuntu"/>
                          <a:cs typeface="Ubuntu"/>
                          <a:sym typeface="Ubuntu"/>
                        </a:rPr>
                        <a:t>95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504" name="Google Shape;504;p39"/>
          <p:cNvSpPr txBox="1"/>
          <p:nvPr/>
        </p:nvSpPr>
        <p:spPr>
          <a:xfrm>
            <a:off x="406201" y="293079"/>
            <a:ext cx="8083791"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CC4A0"/>
              </a:buClr>
              <a:buSzPts val="4000"/>
              <a:buFont typeface="Ubuntu"/>
              <a:buNone/>
            </a:pPr>
            <a:r>
              <a:rPr lang="en-US" sz="4000" b="1" i="0" u="none" strike="noStrike" cap="none">
                <a:solidFill>
                  <a:srgbClr val="0CC4A0"/>
                </a:solidFill>
                <a:latin typeface="Ubuntu"/>
                <a:ea typeface="Ubuntu"/>
                <a:cs typeface="Ubuntu"/>
                <a:sym typeface="Ubuntu"/>
              </a:rPr>
              <a:t>Mean</a:t>
            </a:r>
            <a:endParaRPr/>
          </a:p>
        </p:txBody>
      </p:sp>
      <p:sp>
        <p:nvSpPr>
          <p:cNvPr id="505" name="Google Shape;505;p39"/>
          <p:cNvSpPr txBox="1"/>
          <p:nvPr/>
        </p:nvSpPr>
        <p:spPr>
          <a:xfrm>
            <a:off x="2236538" y="3205465"/>
            <a:ext cx="4681858" cy="778803"/>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10"/>
        <p:cNvGrpSpPr/>
        <p:nvPr/>
      </p:nvGrpSpPr>
      <p:grpSpPr>
        <a:xfrm>
          <a:off x="0" y="0"/>
          <a:ext cx="0" cy="0"/>
          <a:chOff x="0" y="0"/>
          <a:chExt cx="0" cy="0"/>
        </a:xfrm>
      </p:grpSpPr>
      <p:sp>
        <p:nvSpPr>
          <p:cNvPr id="511" name="Google Shape;511;p40"/>
          <p:cNvSpPr/>
          <p:nvPr/>
        </p:nvSpPr>
        <p:spPr>
          <a:xfrm>
            <a:off x="113263" y="163595"/>
            <a:ext cx="11952914" cy="6488875"/>
          </a:xfrm>
          <a:prstGeom prst="roundRect">
            <a:avLst>
              <a:gd name="adj" fmla="val 2702"/>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12" name="Google Shape;512;p40"/>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graphicFrame>
        <p:nvGraphicFramePr>
          <p:cNvPr id="513" name="Google Shape;513;p40"/>
          <p:cNvGraphicFramePr/>
          <p:nvPr/>
        </p:nvGraphicFramePr>
        <p:xfrm>
          <a:off x="583909" y="2128485"/>
          <a:ext cx="1290025" cy="2762200"/>
        </p:xfrm>
        <a:graphic>
          <a:graphicData uri="http://schemas.openxmlformats.org/drawingml/2006/table">
            <a:tbl>
              <a:tblPr firstRow="1" bandRow="1">
                <a:noFill/>
                <a:tableStyleId>{74607454-4D4F-467D-BBA7-2A77409627BA}</a:tableStyleId>
              </a:tblPr>
              <a:tblGrid>
                <a:gridCol w="1290025">
                  <a:extLst>
                    <a:ext uri="{9D8B030D-6E8A-4147-A177-3AD203B41FA5}">
                      <a16:colId xmlns:a16="http://schemas.microsoft.com/office/drawing/2014/main" val="20000"/>
                    </a:ext>
                  </a:extLst>
                </a:gridCol>
              </a:tblGrid>
              <a:tr h="331900">
                <a:tc>
                  <a:txBody>
                    <a:bodyPr/>
                    <a:lstStyle/>
                    <a:p>
                      <a:pPr marL="0" marR="0" lvl="0" indent="0" algn="l" rtl="0">
                        <a:spcBef>
                          <a:spcPts val="0"/>
                        </a:spcBef>
                        <a:spcAft>
                          <a:spcPts val="0"/>
                        </a:spcAft>
                        <a:buNone/>
                      </a:pPr>
                      <a:r>
                        <a:rPr lang="en-US" sz="1200">
                          <a:latin typeface="Ubuntu"/>
                          <a:ea typeface="Ubuntu"/>
                          <a:cs typeface="Ubuntu"/>
                          <a:sym typeface="Ubuntu"/>
                        </a:rPr>
                        <a:t>Math</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85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90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78</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90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66100">
                <a:tc>
                  <a:txBody>
                    <a:bodyPr/>
                    <a:lstStyle/>
                    <a:p>
                      <a:pPr marL="0" marR="0" lvl="0" indent="0" algn="l" rtl="0">
                        <a:spcBef>
                          <a:spcPts val="0"/>
                        </a:spcBef>
                        <a:spcAft>
                          <a:spcPts val="0"/>
                        </a:spcAft>
                        <a:buNone/>
                      </a:pPr>
                      <a:r>
                        <a:rPr lang="en-US" sz="1400">
                          <a:latin typeface="Ubuntu"/>
                          <a:ea typeface="Ubuntu"/>
                          <a:cs typeface="Ubuntu"/>
                          <a:sym typeface="Ubuntu"/>
                        </a:rPr>
                        <a:t>95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514" name="Google Shape;514;p40"/>
          <p:cNvSpPr txBox="1"/>
          <p:nvPr/>
        </p:nvSpPr>
        <p:spPr>
          <a:xfrm>
            <a:off x="406201" y="293079"/>
            <a:ext cx="8083791"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CC4A0"/>
              </a:buClr>
              <a:buSzPts val="4000"/>
              <a:buFont typeface="Ubuntu"/>
              <a:buNone/>
            </a:pPr>
            <a:r>
              <a:rPr lang="en-US" sz="4000" b="1" i="0" u="none" strike="noStrike" cap="none">
                <a:solidFill>
                  <a:srgbClr val="0CC4A0"/>
                </a:solidFill>
                <a:latin typeface="Ubuntu"/>
                <a:ea typeface="Ubuntu"/>
                <a:cs typeface="Ubuntu"/>
                <a:sym typeface="Ubuntu"/>
              </a:rPr>
              <a:t>Mean</a:t>
            </a:r>
            <a:endParaRPr/>
          </a:p>
        </p:txBody>
      </p:sp>
      <p:sp>
        <p:nvSpPr>
          <p:cNvPr id="515" name="Google Shape;515;p40"/>
          <p:cNvSpPr txBox="1"/>
          <p:nvPr/>
        </p:nvSpPr>
        <p:spPr>
          <a:xfrm>
            <a:off x="2236538" y="3205465"/>
            <a:ext cx="8650830" cy="781496"/>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20"/>
        <p:cNvGrpSpPr/>
        <p:nvPr/>
      </p:nvGrpSpPr>
      <p:grpSpPr>
        <a:xfrm>
          <a:off x="0" y="0"/>
          <a:ext cx="0" cy="0"/>
          <a:chOff x="0" y="0"/>
          <a:chExt cx="0" cy="0"/>
        </a:xfrm>
      </p:grpSpPr>
      <p:sp>
        <p:nvSpPr>
          <p:cNvPr id="521" name="Google Shape;521;p41"/>
          <p:cNvSpPr/>
          <p:nvPr/>
        </p:nvSpPr>
        <p:spPr>
          <a:xfrm>
            <a:off x="113263" y="163595"/>
            <a:ext cx="11952914" cy="6488875"/>
          </a:xfrm>
          <a:prstGeom prst="roundRect">
            <a:avLst>
              <a:gd name="adj" fmla="val 2702"/>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22" name="Google Shape;522;p41"/>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graphicFrame>
        <p:nvGraphicFramePr>
          <p:cNvPr id="523" name="Google Shape;523;p41"/>
          <p:cNvGraphicFramePr/>
          <p:nvPr/>
        </p:nvGraphicFramePr>
        <p:xfrm>
          <a:off x="565742" y="2346487"/>
          <a:ext cx="1290025" cy="2762200"/>
        </p:xfrm>
        <a:graphic>
          <a:graphicData uri="http://schemas.openxmlformats.org/drawingml/2006/table">
            <a:tbl>
              <a:tblPr firstRow="1" bandRow="1">
                <a:noFill/>
                <a:tableStyleId>{74607454-4D4F-467D-BBA7-2A77409627BA}</a:tableStyleId>
              </a:tblPr>
              <a:tblGrid>
                <a:gridCol w="1290025">
                  <a:extLst>
                    <a:ext uri="{9D8B030D-6E8A-4147-A177-3AD203B41FA5}">
                      <a16:colId xmlns:a16="http://schemas.microsoft.com/office/drawing/2014/main" val="20000"/>
                    </a:ext>
                  </a:extLst>
                </a:gridCol>
              </a:tblGrid>
              <a:tr h="331900">
                <a:tc>
                  <a:txBody>
                    <a:bodyPr/>
                    <a:lstStyle/>
                    <a:p>
                      <a:pPr marL="0" marR="0" lvl="0" indent="0" algn="l" rtl="0">
                        <a:spcBef>
                          <a:spcPts val="0"/>
                        </a:spcBef>
                        <a:spcAft>
                          <a:spcPts val="0"/>
                        </a:spcAft>
                        <a:buNone/>
                      </a:pPr>
                      <a:r>
                        <a:rPr lang="en-US" sz="1200">
                          <a:latin typeface="Ubuntu"/>
                          <a:ea typeface="Ubuntu"/>
                          <a:cs typeface="Ubuntu"/>
                          <a:sym typeface="Ubuntu"/>
                        </a:rPr>
                        <a:t>Math</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85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90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78</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90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66100">
                <a:tc>
                  <a:txBody>
                    <a:bodyPr/>
                    <a:lstStyle/>
                    <a:p>
                      <a:pPr marL="0" marR="0" lvl="0" indent="0" algn="l" rtl="0">
                        <a:spcBef>
                          <a:spcPts val="0"/>
                        </a:spcBef>
                        <a:spcAft>
                          <a:spcPts val="0"/>
                        </a:spcAft>
                        <a:buNone/>
                      </a:pPr>
                      <a:r>
                        <a:rPr lang="en-US" sz="1400">
                          <a:latin typeface="Ubuntu"/>
                          <a:ea typeface="Ubuntu"/>
                          <a:cs typeface="Ubuntu"/>
                          <a:sym typeface="Ubuntu"/>
                        </a:rPr>
                        <a:t>95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524" name="Google Shape;524;p41"/>
          <p:cNvSpPr txBox="1"/>
          <p:nvPr/>
        </p:nvSpPr>
        <p:spPr>
          <a:xfrm>
            <a:off x="406201" y="293079"/>
            <a:ext cx="8083791"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CC4A0"/>
              </a:buClr>
              <a:buSzPts val="4000"/>
              <a:buFont typeface="Ubuntu"/>
              <a:buNone/>
            </a:pPr>
            <a:r>
              <a:rPr lang="en-US" sz="4000" b="1" i="0" u="none" strike="noStrike" cap="none">
                <a:solidFill>
                  <a:srgbClr val="0CC4A0"/>
                </a:solidFill>
                <a:latin typeface="Ubuntu"/>
                <a:ea typeface="Ubuntu"/>
                <a:cs typeface="Ubuntu"/>
                <a:sym typeface="Ubuntu"/>
              </a:rPr>
              <a:t>Median</a:t>
            </a:r>
            <a:endParaRPr/>
          </a:p>
        </p:txBody>
      </p:sp>
      <p:sp>
        <p:nvSpPr>
          <p:cNvPr id="525" name="Google Shape;525;p41"/>
          <p:cNvSpPr txBox="1"/>
          <p:nvPr/>
        </p:nvSpPr>
        <p:spPr>
          <a:xfrm>
            <a:off x="1976146" y="1333892"/>
            <a:ext cx="1648913" cy="369332"/>
          </a:xfrm>
          <a:prstGeom prst="rect">
            <a:avLst/>
          </a:prstGeom>
          <a:blipFill rotWithShape="1">
            <a:blip r:embed="rId3">
              <a:alphaModFix/>
            </a:blip>
            <a:stretch>
              <a:fillRect l="-3688" r="-4057" b="-999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526" name="Google Shape;526;p41"/>
          <p:cNvSpPr/>
          <p:nvPr/>
        </p:nvSpPr>
        <p:spPr>
          <a:xfrm>
            <a:off x="2231857" y="3579395"/>
            <a:ext cx="926431" cy="511342"/>
          </a:xfrm>
          <a:prstGeom prst="rightArrow">
            <a:avLst>
              <a:gd name="adj1" fmla="val 50000"/>
              <a:gd name="adj2" fmla="val 5000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aphicFrame>
        <p:nvGraphicFramePr>
          <p:cNvPr id="527" name="Google Shape;527;p41"/>
          <p:cNvGraphicFramePr/>
          <p:nvPr/>
        </p:nvGraphicFramePr>
        <p:xfrm>
          <a:off x="3534371" y="2346487"/>
          <a:ext cx="1290025" cy="2762200"/>
        </p:xfrm>
        <a:graphic>
          <a:graphicData uri="http://schemas.openxmlformats.org/drawingml/2006/table">
            <a:tbl>
              <a:tblPr firstRow="1" bandRow="1">
                <a:noFill/>
                <a:tableStyleId>{74607454-4D4F-467D-BBA7-2A77409627BA}</a:tableStyleId>
              </a:tblPr>
              <a:tblGrid>
                <a:gridCol w="1290025">
                  <a:extLst>
                    <a:ext uri="{9D8B030D-6E8A-4147-A177-3AD203B41FA5}">
                      <a16:colId xmlns:a16="http://schemas.microsoft.com/office/drawing/2014/main" val="20000"/>
                    </a:ext>
                  </a:extLst>
                </a:gridCol>
              </a:tblGrid>
              <a:tr h="331900">
                <a:tc>
                  <a:txBody>
                    <a:bodyPr/>
                    <a:lstStyle/>
                    <a:p>
                      <a:pPr marL="0" marR="0" lvl="0" indent="0" algn="l" rtl="0">
                        <a:spcBef>
                          <a:spcPts val="0"/>
                        </a:spcBef>
                        <a:spcAft>
                          <a:spcPts val="0"/>
                        </a:spcAft>
                        <a:buNone/>
                      </a:pPr>
                      <a:r>
                        <a:rPr lang="en-US" sz="1200">
                          <a:latin typeface="Ubuntu"/>
                          <a:ea typeface="Ubuntu"/>
                          <a:cs typeface="Ubuntu"/>
                          <a:sym typeface="Ubuntu"/>
                        </a:rPr>
                        <a:t>Math</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85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78</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90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90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66100">
                <a:tc>
                  <a:txBody>
                    <a:bodyPr/>
                    <a:lstStyle/>
                    <a:p>
                      <a:pPr marL="0" marR="0" lvl="0" indent="0" algn="l" rtl="0">
                        <a:spcBef>
                          <a:spcPts val="0"/>
                        </a:spcBef>
                        <a:spcAft>
                          <a:spcPts val="0"/>
                        </a:spcAft>
                        <a:buNone/>
                      </a:pPr>
                      <a:r>
                        <a:rPr lang="en-US" sz="1400">
                          <a:latin typeface="Ubuntu"/>
                          <a:ea typeface="Ubuntu"/>
                          <a:cs typeface="Ubuntu"/>
                          <a:sym typeface="Ubuntu"/>
                        </a:rPr>
                        <a:t>95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528" name="Google Shape;528;p41"/>
          <p:cNvSpPr txBox="1"/>
          <p:nvPr/>
        </p:nvSpPr>
        <p:spPr>
          <a:xfrm>
            <a:off x="1976146" y="3166152"/>
            <a:ext cx="133081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Ubuntu"/>
                <a:ea typeface="Ubuntu"/>
                <a:cs typeface="Ubuntu"/>
                <a:sym typeface="Ubuntu"/>
              </a:rPr>
              <a:t>Order data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4"/>
        <p:cNvGrpSpPr/>
        <p:nvPr/>
      </p:nvGrpSpPr>
      <p:grpSpPr>
        <a:xfrm>
          <a:off x="0" y="0"/>
          <a:ext cx="0" cy="0"/>
          <a:chOff x="0" y="0"/>
          <a:chExt cx="0" cy="0"/>
        </a:xfrm>
      </p:grpSpPr>
      <p:sp>
        <p:nvSpPr>
          <p:cNvPr id="135" name="Google Shape;135;p15"/>
          <p:cNvSpPr/>
          <p:nvPr/>
        </p:nvSpPr>
        <p:spPr>
          <a:xfrm rot="601894" flipH="1">
            <a:off x="-323856" y="4680307"/>
            <a:ext cx="12839712" cy="6559925"/>
          </a:xfrm>
          <a:custGeom>
            <a:avLst/>
            <a:gdLst/>
            <a:ahLst/>
            <a:cxnLst/>
            <a:rect l="l" t="t" r="r" b="b"/>
            <a:pathLst>
              <a:path w="19259568" h="9839888" extrusionOk="0">
                <a:moveTo>
                  <a:pt x="19259568" y="0"/>
                </a:moveTo>
                <a:lnTo>
                  <a:pt x="0" y="0"/>
                </a:lnTo>
                <a:lnTo>
                  <a:pt x="0" y="9839888"/>
                </a:lnTo>
                <a:lnTo>
                  <a:pt x="19259568" y="9839888"/>
                </a:lnTo>
                <a:lnTo>
                  <a:pt x="19259568" y="0"/>
                </a:lnTo>
                <a:close/>
              </a:path>
            </a:pathLst>
          </a:custGeom>
          <a:blipFill rotWithShape="1">
            <a:blip r:embed="rId3">
              <a:alphaModFix/>
            </a:blip>
            <a:stretch>
              <a:fillRect/>
            </a:stretch>
          </a:blipFill>
          <a:ln>
            <a:noFill/>
          </a:ln>
        </p:spPr>
        <p:txBody>
          <a:bodyPr/>
          <a:lstStyle/>
          <a:p>
            <a:endParaRPr lang="en-US"/>
          </a:p>
        </p:txBody>
      </p:sp>
      <p:sp>
        <p:nvSpPr>
          <p:cNvPr id="136" name="Google Shape;136;p15"/>
          <p:cNvSpPr/>
          <p:nvPr/>
        </p:nvSpPr>
        <p:spPr>
          <a:xfrm rot="737082">
            <a:off x="7425150" y="-2831953"/>
            <a:ext cx="7909077" cy="4040820"/>
          </a:xfrm>
          <a:custGeom>
            <a:avLst/>
            <a:gdLst/>
            <a:ahLst/>
            <a:cxnLst/>
            <a:rect l="l" t="t" r="r" b="b"/>
            <a:pathLst>
              <a:path w="11863616" h="6061230" extrusionOk="0">
                <a:moveTo>
                  <a:pt x="0" y="0"/>
                </a:moveTo>
                <a:lnTo>
                  <a:pt x="11863616" y="0"/>
                </a:lnTo>
                <a:lnTo>
                  <a:pt x="11863616" y="6061229"/>
                </a:lnTo>
                <a:lnTo>
                  <a:pt x="0" y="6061229"/>
                </a:lnTo>
                <a:lnTo>
                  <a:pt x="0" y="0"/>
                </a:lnTo>
                <a:close/>
              </a:path>
            </a:pathLst>
          </a:custGeom>
          <a:blipFill rotWithShape="1">
            <a:blip r:embed="rId3">
              <a:alphaModFix/>
            </a:blip>
            <a:stretch>
              <a:fillRect/>
            </a:stretch>
          </a:blipFill>
          <a:ln>
            <a:noFill/>
          </a:ln>
        </p:spPr>
        <p:txBody>
          <a:bodyPr/>
          <a:lstStyle/>
          <a:p>
            <a:endParaRPr lang="en-US"/>
          </a:p>
        </p:txBody>
      </p:sp>
      <p:sp>
        <p:nvSpPr>
          <p:cNvPr id="137" name="Google Shape;137;p15"/>
          <p:cNvSpPr txBox="1"/>
          <p:nvPr/>
        </p:nvSpPr>
        <p:spPr>
          <a:xfrm>
            <a:off x="1858298" y="2547117"/>
            <a:ext cx="9721293" cy="1665969"/>
          </a:xfrm>
          <a:prstGeom prst="rect">
            <a:avLst/>
          </a:prstGeom>
          <a:noFill/>
          <a:ln>
            <a:noFill/>
          </a:ln>
        </p:spPr>
        <p:txBody>
          <a:bodyPr spcFirstLastPara="1" wrap="square" lIns="0" tIns="0" rIns="0" bIns="0" anchor="t" anchorCtr="0">
            <a:spAutoFit/>
          </a:bodyPr>
          <a:lstStyle/>
          <a:p>
            <a:pPr marL="0" marR="0" lvl="0" indent="0" algn="l" rtl="0">
              <a:lnSpc>
                <a:spcPct val="125612"/>
              </a:lnSpc>
              <a:spcBef>
                <a:spcPts val="0"/>
              </a:spcBef>
              <a:spcAft>
                <a:spcPts val="0"/>
              </a:spcAft>
              <a:buNone/>
            </a:pPr>
            <a:r>
              <a:rPr lang="en-US" sz="5392" b="1" i="0" u="none" strike="noStrike" cap="none">
                <a:solidFill>
                  <a:srgbClr val="0CC4A0"/>
                </a:solidFill>
                <a:latin typeface="Ubuntu"/>
                <a:ea typeface="Ubuntu"/>
                <a:cs typeface="Ubuntu"/>
                <a:sym typeface="Ubuntu"/>
              </a:rPr>
              <a:t>Unlocking the Power of Data</a:t>
            </a:r>
            <a:r>
              <a:rPr lang="en-US" sz="5392" b="0" i="0" u="none" strike="noStrike" cap="none">
                <a:solidFill>
                  <a:srgbClr val="0CC4A0"/>
                </a:solidFill>
                <a:latin typeface="Ubuntu"/>
                <a:ea typeface="Ubuntu"/>
                <a:cs typeface="Ubuntu"/>
                <a:sym typeface="Ubuntu"/>
              </a:rPr>
              <a:t> </a:t>
            </a:r>
            <a:r>
              <a:rPr lang="en-US" sz="5392" b="0" i="0" u="none" strike="noStrike" cap="none">
                <a:solidFill>
                  <a:srgbClr val="FFFFFF"/>
                </a:solidFill>
                <a:latin typeface="Ubuntu"/>
                <a:ea typeface="Ubuntu"/>
                <a:cs typeface="Ubuntu"/>
                <a:sym typeface="Ubuntu"/>
              </a:rPr>
              <a:t>Real-World Use Cases</a:t>
            </a:r>
            <a:endParaRPr/>
          </a:p>
        </p:txBody>
      </p:sp>
      <p:sp>
        <p:nvSpPr>
          <p:cNvPr id="138" name="Google Shape;138;p15"/>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33"/>
        <p:cNvGrpSpPr/>
        <p:nvPr/>
      </p:nvGrpSpPr>
      <p:grpSpPr>
        <a:xfrm>
          <a:off x="0" y="0"/>
          <a:ext cx="0" cy="0"/>
          <a:chOff x="0" y="0"/>
          <a:chExt cx="0" cy="0"/>
        </a:xfrm>
      </p:grpSpPr>
      <p:sp>
        <p:nvSpPr>
          <p:cNvPr id="534" name="Google Shape;534;p42"/>
          <p:cNvSpPr/>
          <p:nvPr/>
        </p:nvSpPr>
        <p:spPr>
          <a:xfrm>
            <a:off x="113263" y="163595"/>
            <a:ext cx="11952914" cy="6488875"/>
          </a:xfrm>
          <a:prstGeom prst="roundRect">
            <a:avLst>
              <a:gd name="adj" fmla="val 2702"/>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35" name="Google Shape;535;p42"/>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graphicFrame>
        <p:nvGraphicFramePr>
          <p:cNvPr id="536" name="Google Shape;536;p42"/>
          <p:cNvGraphicFramePr/>
          <p:nvPr/>
        </p:nvGraphicFramePr>
        <p:xfrm>
          <a:off x="565742" y="2346487"/>
          <a:ext cx="1290025" cy="2762200"/>
        </p:xfrm>
        <a:graphic>
          <a:graphicData uri="http://schemas.openxmlformats.org/drawingml/2006/table">
            <a:tbl>
              <a:tblPr firstRow="1" bandRow="1">
                <a:noFill/>
                <a:tableStyleId>{74607454-4D4F-467D-BBA7-2A77409627BA}</a:tableStyleId>
              </a:tblPr>
              <a:tblGrid>
                <a:gridCol w="1290025">
                  <a:extLst>
                    <a:ext uri="{9D8B030D-6E8A-4147-A177-3AD203B41FA5}">
                      <a16:colId xmlns:a16="http://schemas.microsoft.com/office/drawing/2014/main" val="20000"/>
                    </a:ext>
                  </a:extLst>
                </a:gridCol>
              </a:tblGrid>
              <a:tr h="331900">
                <a:tc>
                  <a:txBody>
                    <a:bodyPr/>
                    <a:lstStyle/>
                    <a:p>
                      <a:pPr marL="0" marR="0" lvl="0" indent="0" algn="l" rtl="0">
                        <a:spcBef>
                          <a:spcPts val="0"/>
                        </a:spcBef>
                        <a:spcAft>
                          <a:spcPts val="0"/>
                        </a:spcAft>
                        <a:buNone/>
                      </a:pPr>
                      <a:r>
                        <a:rPr lang="en-US" sz="1200">
                          <a:latin typeface="Ubuntu"/>
                          <a:ea typeface="Ubuntu"/>
                          <a:cs typeface="Ubuntu"/>
                          <a:sym typeface="Ubuntu"/>
                        </a:rPr>
                        <a:t>Math</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85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92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78</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90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66100">
                <a:tc>
                  <a:txBody>
                    <a:bodyPr/>
                    <a:lstStyle/>
                    <a:p>
                      <a:pPr marL="0" marR="0" lvl="0" indent="0" algn="l" rtl="0">
                        <a:spcBef>
                          <a:spcPts val="0"/>
                        </a:spcBef>
                        <a:spcAft>
                          <a:spcPts val="0"/>
                        </a:spcAft>
                        <a:buNone/>
                      </a:pPr>
                      <a:r>
                        <a:rPr lang="en-US" sz="1400">
                          <a:latin typeface="Ubuntu"/>
                          <a:ea typeface="Ubuntu"/>
                          <a:cs typeface="Ubuntu"/>
                          <a:sym typeface="Ubuntu"/>
                        </a:rPr>
                        <a:t>95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537" name="Google Shape;537;p42"/>
          <p:cNvSpPr txBox="1"/>
          <p:nvPr/>
        </p:nvSpPr>
        <p:spPr>
          <a:xfrm>
            <a:off x="406201" y="293079"/>
            <a:ext cx="8083791"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CC4A0"/>
              </a:buClr>
              <a:buSzPts val="4000"/>
              <a:buFont typeface="Ubuntu"/>
              <a:buNone/>
            </a:pPr>
            <a:r>
              <a:rPr lang="en-US" sz="4000" b="1" i="0" u="none" strike="noStrike" cap="none">
                <a:solidFill>
                  <a:srgbClr val="0CC4A0"/>
                </a:solidFill>
                <a:latin typeface="Ubuntu"/>
                <a:ea typeface="Ubuntu"/>
                <a:cs typeface="Ubuntu"/>
                <a:sym typeface="Ubuntu"/>
              </a:rPr>
              <a:t>Median</a:t>
            </a:r>
            <a:endParaRPr/>
          </a:p>
        </p:txBody>
      </p:sp>
      <p:sp>
        <p:nvSpPr>
          <p:cNvPr id="538" name="Google Shape;538;p42"/>
          <p:cNvSpPr txBox="1"/>
          <p:nvPr/>
        </p:nvSpPr>
        <p:spPr>
          <a:xfrm>
            <a:off x="1976146" y="1333892"/>
            <a:ext cx="1648913" cy="369332"/>
          </a:xfrm>
          <a:prstGeom prst="rect">
            <a:avLst/>
          </a:prstGeom>
          <a:blipFill rotWithShape="1">
            <a:blip r:embed="rId3">
              <a:alphaModFix/>
            </a:blip>
            <a:stretch>
              <a:fillRect l="-3688" r="-4057" b="-999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539" name="Google Shape;539;p42"/>
          <p:cNvSpPr/>
          <p:nvPr/>
        </p:nvSpPr>
        <p:spPr>
          <a:xfrm>
            <a:off x="2231857" y="3579395"/>
            <a:ext cx="926431" cy="511342"/>
          </a:xfrm>
          <a:prstGeom prst="rightArrow">
            <a:avLst>
              <a:gd name="adj1" fmla="val 50000"/>
              <a:gd name="adj2" fmla="val 5000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aphicFrame>
        <p:nvGraphicFramePr>
          <p:cNvPr id="540" name="Google Shape;540;p42"/>
          <p:cNvGraphicFramePr/>
          <p:nvPr/>
        </p:nvGraphicFramePr>
        <p:xfrm>
          <a:off x="3534371" y="2346487"/>
          <a:ext cx="1290025" cy="2762200"/>
        </p:xfrm>
        <a:graphic>
          <a:graphicData uri="http://schemas.openxmlformats.org/drawingml/2006/table">
            <a:tbl>
              <a:tblPr firstRow="1" bandRow="1">
                <a:noFill/>
                <a:tableStyleId>{74607454-4D4F-467D-BBA7-2A77409627BA}</a:tableStyleId>
              </a:tblPr>
              <a:tblGrid>
                <a:gridCol w="1290025">
                  <a:extLst>
                    <a:ext uri="{9D8B030D-6E8A-4147-A177-3AD203B41FA5}">
                      <a16:colId xmlns:a16="http://schemas.microsoft.com/office/drawing/2014/main" val="20000"/>
                    </a:ext>
                  </a:extLst>
                </a:gridCol>
              </a:tblGrid>
              <a:tr h="331900">
                <a:tc>
                  <a:txBody>
                    <a:bodyPr/>
                    <a:lstStyle/>
                    <a:p>
                      <a:pPr marL="0" marR="0" lvl="0" indent="0" algn="l" rtl="0">
                        <a:spcBef>
                          <a:spcPts val="0"/>
                        </a:spcBef>
                        <a:spcAft>
                          <a:spcPts val="0"/>
                        </a:spcAft>
                        <a:buNone/>
                      </a:pPr>
                      <a:r>
                        <a:rPr lang="en-US" sz="1200">
                          <a:latin typeface="Ubuntu"/>
                          <a:ea typeface="Ubuntu"/>
                          <a:cs typeface="Ubuntu"/>
                          <a:sym typeface="Ubuntu"/>
                        </a:rPr>
                        <a:t>Math</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85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78</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90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90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66100">
                <a:tc>
                  <a:txBody>
                    <a:bodyPr/>
                    <a:lstStyle/>
                    <a:p>
                      <a:pPr marL="0" marR="0" lvl="0" indent="0" algn="l" rtl="0">
                        <a:spcBef>
                          <a:spcPts val="0"/>
                        </a:spcBef>
                        <a:spcAft>
                          <a:spcPts val="0"/>
                        </a:spcAft>
                        <a:buNone/>
                      </a:pPr>
                      <a:r>
                        <a:rPr lang="en-US" sz="1400">
                          <a:latin typeface="Ubuntu"/>
                          <a:ea typeface="Ubuntu"/>
                          <a:cs typeface="Ubuntu"/>
                          <a:sym typeface="Ubuntu"/>
                        </a:rPr>
                        <a:t>95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541" name="Google Shape;541;p42"/>
          <p:cNvSpPr txBox="1"/>
          <p:nvPr/>
        </p:nvSpPr>
        <p:spPr>
          <a:xfrm>
            <a:off x="1976146" y="3166152"/>
            <a:ext cx="133081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Ubuntu"/>
                <a:ea typeface="Ubuntu"/>
                <a:cs typeface="Ubuntu"/>
                <a:sym typeface="Ubuntu"/>
              </a:rPr>
              <a:t>Order data</a:t>
            </a:r>
            <a:endParaRPr/>
          </a:p>
        </p:txBody>
      </p:sp>
      <p:sp>
        <p:nvSpPr>
          <p:cNvPr id="542" name="Google Shape;542;p42"/>
          <p:cNvSpPr/>
          <p:nvPr/>
        </p:nvSpPr>
        <p:spPr>
          <a:xfrm>
            <a:off x="3534371" y="2346487"/>
            <a:ext cx="1290032" cy="1329280"/>
          </a:xfrm>
          <a:prstGeom prst="roundRect">
            <a:avLst>
              <a:gd name="adj" fmla="val 0"/>
            </a:avLst>
          </a:prstGeom>
          <a:solidFill>
            <a:schemeClr val="dk1">
              <a:alpha val="3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3" name="Google Shape;543;p42"/>
          <p:cNvSpPr/>
          <p:nvPr/>
        </p:nvSpPr>
        <p:spPr>
          <a:xfrm>
            <a:off x="3534371" y="4154162"/>
            <a:ext cx="1290032" cy="996026"/>
          </a:xfrm>
          <a:prstGeom prst="roundRect">
            <a:avLst>
              <a:gd name="adj" fmla="val 0"/>
            </a:avLst>
          </a:prstGeom>
          <a:solidFill>
            <a:schemeClr val="dk1">
              <a:alpha val="3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4" name="Google Shape;544;p42"/>
          <p:cNvSpPr/>
          <p:nvPr/>
        </p:nvSpPr>
        <p:spPr>
          <a:xfrm>
            <a:off x="4945788" y="3642820"/>
            <a:ext cx="926431" cy="511342"/>
          </a:xfrm>
          <a:prstGeom prst="rightArrow">
            <a:avLst>
              <a:gd name="adj1" fmla="val 50000"/>
              <a:gd name="adj2" fmla="val 5000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5" name="Google Shape;545;p42"/>
          <p:cNvSpPr txBox="1"/>
          <p:nvPr/>
        </p:nvSpPr>
        <p:spPr>
          <a:xfrm>
            <a:off x="5993604" y="3675470"/>
            <a:ext cx="1961499" cy="369332"/>
          </a:xfrm>
          <a:prstGeom prst="rect">
            <a:avLst/>
          </a:prstGeom>
          <a:blipFill rotWithShape="1">
            <a:blip r:embed="rId4">
              <a:alphaModFix/>
            </a:blip>
            <a:stretch>
              <a:fillRect l="-3415" r="-3415" b="-9835"/>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50"/>
        <p:cNvGrpSpPr/>
        <p:nvPr/>
      </p:nvGrpSpPr>
      <p:grpSpPr>
        <a:xfrm>
          <a:off x="0" y="0"/>
          <a:ext cx="0" cy="0"/>
          <a:chOff x="0" y="0"/>
          <a:chExt cx="0" cy="0"/>
        </a:xfrm>
      </p:grpSpPr>
      <p:sp>
        <p:nvSpPr>
          <p:cNvPr id="551" name="Google Shape;551;p43"/>
          <p:cNvSpPr/>
          <p:nvPr/>
        </p:nvSpPr>
        <p:spPr>
          <a:xfrm>
            <a:off x="113263" y="163595"/>
            <a:ext cx="11952914" cy="6488875"/>
          </a:xfrm>
          <a:prstGeom prst="roundRect">
            <a:avLst>
              <a:gd name="adj" fmla="val 2702"/>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52" name="Google Shape;552;p43"/>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graphicFrame>
        <p:nvGraphicFramePr>
          <p:cNvPr id="553" name="Google Shape;553;p43"/>
          <p:cNvGraphicFramePr/>
          <p:nvPr/>
        </p:nvGraphicFramePr>
        <p:xfrm>
          <a:off x="565742" y="2346487"/>
          <a:ext cx="1290025" cy="2762200"/>
        </p:xfrm>
        <a:graphic>
          <a:graphicData uri="http://schemas.openxmlformats.org/drawingml/2006/table">
            <a:tbl>
              <a:tblPr firstRow="1" bandRow="1">
                <a:noFill/>
                <a:tableStyleId>{74607454-4D4F-467D-BBA7-2A77409627BA}</a:tableStyleId>
              </a:tblPr>
              <a:tblGrid>
                <a:gridCol w="1290025">
                  <a:extLst>
                    <a:ext uri="{9D8B030D-6E8A-4147-A177-3AD203B41FA5}">
                      <a16:colId xmlns:a16="http://schemas.microsoft.com/office/drawing/2014/main" val="20000"/>
                    </a:ext>
                  </a:extLst>
                </a:gridCol>
              </a:tblGrid>
              <a:tr h="331900">
                <a:tc>
                  <a:txBody>
                    <a:bodyPr/>
                    <a:lstStyle/>
                    <a:p>
                      <a:pPr marL="0" marR="0" lvl="0" indent="0" algn="l" rtl="0">
                        <a:spcBef>
                          <a:spcPts val="0"/>
                        </a:spcBef>
                        <a:spcAft>
                          <a:spcPts val="0"/>
                        </a:spcAft>
                        <a:buNone/>
                      </a:pPr>
                      <a:r>
                        <a:rPr lang="en-US" sz="1200">
                          <a:latin typeface="Ubuntu"/>
                          <a:ea typeface="Ubuntu"/>
                          <a:cs typeface="Ubuntu"/>
                          <a:sym typeface="Ubuntu"/>
                        </a:rPr>
                        <a:t>Math</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85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92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78</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90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66100">
                <a:tc>
                  <a:txBody>
                    <a:bodyPr/>
                    <a:lstStyle/>
                    <a:p>
                      <a:pPr marL="0" marR="0" lvl="0" indent="0" algn="l" rtl="0">
                        <a:spcBef>
                          <a:spcPts val="0"/>
                        </a:spcBef>
                        <a:spcAft>
                          <a:spcPts val="0"/>
                        </a:spcAft>
                        <a:buNone/>
                      </a:pPr>
                      <a:r>
                        <a:rPr lang="en-US" sz="1400">
                          <a:latin typeface="Ubuntu"/>
                          <a:ea typeface="Ubuntu"/>
                          <a:cs typeface="Ubuntu"/>
                          <a:sym typeface="Ubuntu"/>
                        </a:rPr>
                        <a:t>95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554" name="Google Shape;554;p43"/>
          <p:cNvSpPr txBox="1"/>
          <p:nvPr/>
        </p:nvSpPr>
        <p:spPr>
          <a:xfrm>
            <a:off x="406201" y="293079"/>
            <a:ext cx="8083791"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CC4A0"/>
              </a:buClr>
              <a:buSzPts val="4000"/>
              <a:buFont typeface="Ubuntu"/>
              <a:buNone/>
            </a:pPr>
            <a:r>
              <a:rPr lang="en-US" sz="4000" b="1" i="0" u="none" strike="noStrike" cap="none">
                <a:solidFill>
                  <a:srgbClr val="0CC4A0"/>
                </a:solidFill>
                <a:latin typeface="Ubuntu"/>
                <a:ea typeface="Ubuntu"/>
                <a:cs typeface="Ubuntu"/>
                <a:sym typeface="Ubuntu"/>
              </a:rPr>
              <a:t>Mode</a:t>
            </a:r>
            <a:endParaRPr/>
          </a:p>
        </p:txBody>
      </p:sp>
      <p:sp>
        <p:nvSpPr>
          <p:cNvPr id="555" name="Google Shape;555;p43"/>
          <p:cNvSpPr txBox="1"/>
          <p:nvPr/>
        </p:nvSpPr>
        <p:spPr>
          <a:xfrm>
            <a:off x="1976146" y="1333892"/>
            <a:ext cx="1648913" cy="369332"/>
          </a:xfrm>
          <a:prstGeom prst="rect">
            <a:avLst/>
          </a:prstGeom>
          <a:blipFill rotWithShape="1">
            <a:blip r:embed="rId3">
              <a:alphaModFix/>
            </a:blip>
            <a:stretch>
              <a:fillRect l="-3688" r="-4057" b="-999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556" name="Google Shape;556;p43"/>
          <p:cNvSpPr/>
          <p:nvPr/>
        </p:nvSpPr>
        <p:spPr>
          <a:xfrm>
            <a:off x="2231857" y="3579395"/>
            <a:ext cx="926431" cy="511342"/>
          </a:xfrm>
          <a:prstGeom prst="rightArrow">
            <a:avLst>
              <a:gd name="adj1" fmla="val 50000"/>
              <a:gd name="adj2" fmla="val 5000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aphicFrame>
        <p:nvGraphicFramePr>
          <p:cNvPr id="557" name="Google Shape;557;p43"/>
          <p:cNvGraphicFramePr/>
          <p:nvPr/>
        </p:nvGraphicFramePr>
        <p:xfrm>
          <a:off x="3625059" y="2617313"/>
          <a:ext cx="1290050" cy="2296100"/>
        </p:xfrm>
        <a:graphic>
          <a:graphicData uri="http://schemas.openxmlformats.org/drawingml/2006/table">
            <a:tbl>
              <a:tblPr firstRow="1" bandRow="1">
                <a:noFill/>
                <a:tableStyleId>{74607454-4D4F-467D-BBA7-2A77409627BA}</a:tableStyleId>
              </a:tblPr>
              <a:tblGrid>
                <a:gridCol w="645025">
                  <a:extLst>
                    <a:ext uri="{9D8B030D-6E8A-4147-A177-3AD203B41FA5}">
                      <a16:colId xmlns:a16="http://schemas.microsoft.com/office/drawing/2014/main" val="20000"/>
                    </a:ext>
                  </a:extLst>
                </a:gridCol>
                <a:gridCol w="645025">
                  <a:extLst>
                    <a:ext uri="{9D8B030D-6E8A-4147-A177-3AD203B41FA5}">
                      <a16:colId xmlns:a16="http://schemas.microsoft.com/office/drawing/2014/main" val="20001"/>
                    </a:ext>
                  </a:extLst>
                </a:gridCol>
              </a:tblGrid>
              <a:tr h="331900">
                <a:tc>
                  <a:txBody>
                    <a:bodyPr/>
                    <a:lstStyle/>
                    <a:p>
                      <a:pPr marL="0" marR="0" lvl="0" indent="0" algn="l" rtl="0">
                        <a:spcBef>
                          <a:spcPts val="0"/>
                        </a:spcBef>
                        <a:spcAft>
                          <a:spcPts val="0"/>
                        </a:spcAft>
                        <a:buNone/>
                      </a:pPr>
                      <a:r>
                        <a:rPr lang="en-US" sz="1200">
                          <a:latin typeface="Ubuntu"/>
                          <a:ea typeface="Ubuntu"/>
                          <a:cs typeface="Ubuntu"/>
                          <a:sym typeface="Ubuntu"/>
                        </a:rPr>
                        <a:t>Math</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90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78</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85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95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558" name="Google Shape;558;p43"/>
          <p:cNvSpPr txBox="1"/>
          <p:nvPr/>
        </p:nvSpPr>
        <p:spPr>
          <a:xfrm>
            <a:off x="1976146" y="2845242"/>
            <a:ext cx="1245854"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lt1"/>
                </a:solidFill>
                <a:latin typeface="Ubuntu"/>
                <a:ea typeface="Ubuntu"/>
                <a:cs typeface="Ubuntu"/>
                <a:sym typeface="Ubuntu"/>
              </a:rPr>
              <a:t>Calculate </a:t>
            </a:r>
            <a:endParaRPr/>
          </a:p>
          <a:p>
            <a:pPr marL="0" marR="0" lvl="0" indent="0" algn="ctr" rtl="0">
              <a:spcBef>
                <a:spcPts val="0"/>
              </a:spcBef>
              <a:spcAft>
                <a:spcPts val="0"/>
              </a:spcAft>
              <a:buNone/>
            </a:pPr>
            <a:r>
              <a:rPr lang="en-US" sz="1800">
                <a:solidFill>
                  <a:schemeClr val="lt1"/>
                </a:solidFill>
                <a:latin typeface="Ubuntu"/>
                <a:ea typeface="Ubuntu"/>
                <a:cs typeface="Ubuntu"/>
                <a:sym typeface="Ubuntu"/>
              </a:rPr>
              <a:t>frequency</a:t>
            </a:r>
            <a:endParaRPr/>
          </a:p>
        </p:txBody>
      </p:sp>
      <p:sp>
        <p:nvSpPr>
          <p:cNvPr id="559" name="Google Shape;559;p43"/>
          <p:cNvSpPr txBox="1"/>
          <p:nvPr/>
        </p:nvSpPr>
        <p:spPr>
          <a:xfrm>
            <a:off x="4377760" y="1333892"/>
            <a:ext cx="1961499" cy="369332"/>
          </a:xfrm>
          <a:prstGeom prst="rect">
            <a:avLst/>
          </a:prstGeom>
          <a:blipFill rotWithShape="1">
            <a:blip r:embed="rId4">
              <a:alphaModFix/>
            </a:blip>
            <a:stretch>
              <a:fillRect l="-3415" r="-3415" b="-1166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64"/>
        <p:cNvGrpSpPr/>
        <p:nvPr/>
      </p:nvGrpSpPr>
      <p:grpSpPr>
        <a:xfrm>
          <a:off x="0" y="0"/>
          <a:ext cx="0" cy="0"/>
          <a:chOff x="0" y="0"/>
          <a:chExt cx="0" cy="0"/>
        </a:xfrm>
      </p:grpSpPr>
      <p:sp>
        <p:nvSpPr>
          <p:cNvPr id="565" name="Google Shape;565;p44"/>
          <p:cNvSpPr/>
          <p:nvPr/>
        </p:nvSpPr>
        <p:spPr>
          <a:xfrm>
            <a:off x="113263" y="163595"/>
            <a:ext cx="11952914" cy="6488875"/>
          </a:xfrm>
          <a:prstGeom prst="roundRect">
            <a:avLst>
              <a:gd name="adj" fmla="val 2702"/>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66" name="Google Shape;566;p44"/>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graphicFrame>
        <p:nvGraphicFramePr>
          <p:cNvPr id="567" name="Google Shape;567;p44"/>
          <p:cNvGraphicFramePr/>
          <p:nvPr/>
        </p:nvGraphicFramePr>
        <p:xfrm>
          <a:off x="565742" y="2346487"/>
          <a:ext cx="1290025" cy="2762200"/>
        </p:xfrm>
        <a:graphic>
          <a:graphicData uri="http://schemas.openxmlformats.org/drawingml/2006/table">
            <a:tbl>
              <a:tblPr firstRow="1" bandRow="1">
                <a:noFill/>
                <a:tableStyleId>{74607454-4D4F-467D-BBA7-2A77409627BA}</a:tableStyleId>
              </a:tblPr>
              <a:tblGrid>
                <a:gridCol w="1290025">
                  <a:extLst>
                    <a:ext uri="{9D8B030D-6E8A-4147-A177-3AD203B41FA5}">
                      <a16:colId xmlns:a16="http://schemas.microsoft.com/office/drawing/2014/main" val="20000"/>
                    </a:ext>
                  </a:extLst>
                </a:gridCol>
              </a:tblGrid>
              <a:tr h="331900">
                <a:tc>
                  <a:txBody>
                    <a:bodyPr/>
                    <a:lstStyle/>
                    <a:p>
                      <a:pPr marL="0" marR="0" lvl="0" indent="0" algn="l" rtl="0">
                        <a:spcBef>
                          <a:spcPts val="0"/>
                        </a:spcBef>
                        <a:spcAft>
                          <a:spcPts val="0"/>
                        </a:spcAft>
                        <a:buNone/>
                      </a:pPr>
                      <a:r>
                        <a:rPr lang="en-US" sz="1200">
                          <a:latin typeface="Ubuntu"/>
                          <a:ea typeface="Ubuntu"/>
                          <a:cs typeface="Ubuntu"/>
                          <a:sym typeface="Ubuntu"/>
                        </a:rPr>
                        <a:t>Math</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85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92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78</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90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66100">
                <a:tc>
                  <a:txBody>
                    <a:bodyPr/>
                    <a:lstStyle/>
                    <a:p>
                      <a:pPr marL="0" marR="0" lvl="0" indent="0" algn="l" rtl="0">
                        <a:spcBef>
                          <a:spcPts val="0"/>
                        </a:spcBef>
                        <a:spcAft>
                          <a:spcPts val="0"/>
                        </a:spcAft>
                        <a:buNone/>
                      </a:pPr>
                      <a:r>
                        <a:rPr lang="en-US" sz="1400">
                          <a:latin typeface="Ubuntu"/>
                          <a:ea typeface="Ubuntu"/>
                          <a:cs typeface="Ubuntu"/>
                          <a:sym typeface="Ubuntu"/>
                        </a:rPr>
                        <a:t>95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568" name="Google Shape;568;p44"/>
          <p:cNvSpPr txBox="1"/>
          <p:nvPr/>
        </p:nvSpPr>
        <p:spPr>
          <a:xfrm>
            <a:off x="406201" y="293079"/>
            <a:ext cx="8083791"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CC4A0"/>
              </a:buClr>
              <a:buSzPts val="4000"/>
              <a:buFont typeface="Ubuntu"/>
              <a:buNone/>
            </a:pPr>
            <a:r>
              <a:rPr lang="en-US" sz="4000" b="1" i="0" u="none" strike="noStrike" cap="none">
                <a:solidFill>
                  <a:srgbClr val="0CC4A0"/>
                </a:solidFill>
                <a:latin typeface="Ubuntu"/>
                <a:ea typeface="Ubuntu"/>
                <a:cs typeface="Ubuntu"/>
                <a:sym typeface="Ubuntu"/>
              </a:rPr>
              <a:t>Mode</a:t>
            </a:r>
            <a:endParaRPr/>
          </a:p>
        </p:txBody>
      </p:sp>
      <p:sp>
        <p:nvSpPr>
          <p:cNvPr id="569" name="Google Shape;569;p44"/>
          <p:cNvSpPr txBox="1"/>
          <p:nvPr/>
        </p:nvSpPr>
        <p:spPr>
          <a:xfrm>
            <a:off x="1976146" y="1333892"/>
            <a:ext cx="1648913" cy="369332"/>
          </a:xfrm>
          <a:prstGeom prst="rect">
            <a:avLst/>
          </a:prstGeom>
          <a:blipFill rotWithShape="1">
            <a:blip r:embed="rId3">
              <a:alphaModFix/>
            </a:blip>
            <a:stretch>
              <a:fillRect l="-3688" r="-4057" b="-999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570" name="Google Shape;570;p44"/>
          <p:cNvSpPr/>
          <p:nvPr/>
        </p:nvSpPr>
        <p:spPr>
          <a:xfrm>
            <a:off x="2231857" y="3579395"/>
            <a:ext cx="926431" cy="511342"/>
          </a:xfrm>
          <a:prstGeom prst="rightArrow">
            <a:avLst>
              <a:gd name="adj1" fmla="val 50000"/>
              <a:gd name="adj2" fmla="val 5000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aphicFrame>
        <p:nvGraphicFramePr>
          <p:cNvPr id="571" name="Google Shape;571;p44"/>
          <p:cNvGraphicFramePr/>
          <p:nvPr/>
        </p:nvGraphicFramePr>
        <p:xfrm>
          <a:off x="3625059" y="2617313"/>
          <a:ext cx="1290050" cy="2296100"/>
        </p:xfrm>
        <a:graphic>
          <a:graphicData uri="http://schemas.openxmlformats.org/drawingml/2006/table">
            <a:tbl>
              <a:tblPr firstRow="1" bandRow="1">
                <a:noFill/>
                <a:tableStyleId>{74607454-4D4F-467D-BBA7-2A77409627BA}</a:tableStyleId>
              </a:tblPr>
              <a:tblGrid>
                <a:gridCol w="645025">
                  <a:extLst>
                    <a:ext uri="{9D8B030D-6E8A-4147-A177-3AD203B41FA5}">
                      <a16:colId xmlns:a16="http://schemas.microsoft.com/office/drawing/2014/main" val="20000"/>
                    </a:ext>
                  </a:extLst>
                </a:gridCol>
                <a:gridCol w="645025">
                  <a:extLst>
                    <a:ext uri="{9D8B030D-6E8A-4147-A177-3AD203B41FA5}">
                      <a16:colId xmlns:a16="http://schemas.microsoft.com/office/drawing/2014/main" val="20001"/>
                    </a:ext>
                  </a:extLst>
                </a:gridCol>
              </a:tblGrid>
              <a:tr h="331900">
                <a:tc>
                  <a:txBody>
                    <a:bodyPr/>
                    <a:lstStyle/>
                    <a:p>
                      <a:pPr marL="0" marR="0" lvl="0" indent="0" algn="l" rtl="0">
                        <a:spcBef>
                          <a:spcPts val="0"/>
                        </a:spcBef>
                        <a:spcAft>
                          <a:spcPts val="0"/>
                        </a:spcAft>
                        <a:buNone/>
                      </a:pPr>
                      <a:r>
                        <a:rPr lang="en-US" sz="1200">
                          <a:latin typeface="Ubuntu"/>
                          <a:ea typeface="Ubuntu"/>
                          <a:cs typeface="Ubuntu"/>
                          <a:sym typeface="Ubuntu"/>
                        </a:rPr>
                        <a:t>Math</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90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78</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85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95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a:latin typeface="Ubuntu"/>
                          <a:ea typeface="Ubuntu"/>
                          <a:cs typeface="Ubuntu"/>
                          <a:sym typeface="Ubuntu"/>
                        </a:rPr>
                        <a:t>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572" name="Google Shape;572;p44"/>
          <p:cNvSpPr txBox="1"/>
          <p:nvPr/>
        </p:nvSpPr>
        <p:spPr>
          <a:xfrm>
            <a:off x="1976146" y="2845242"/>
            <a:ext cx="1245854"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lt1"/>
                </a:solidFill>
                <a:latin typeface="Ubuntu"/>
                <a:ea typeface="Ubuntu"/>
                <a:cs typeface="Ubuntu"/>
                <a:sym typeface="Ubuntu"/>
              </a:rPr>
              <a:t>Calculate </a:t>
            </a:r>
            <a:endParaRPr/>
          </a:p>
          <a:p>
            <a:pPr marL="0" marR="0" lvl="0" indent="0" algn="ctr" rtl="0">
              <a:spcBef>
                <a:spcPts val="0"/>
              </a:spcBef>
              <a:spcAft>
                <a:spcPts val="0"/>
              </a:spcAft>
              <a:buNone/>
            </a:pPr>
            <a:r>
              <a:rPr lang="en-US" sz="1800">
                <a:solidFill>
                  <a:schemeClr val="lt1"/>
                </a:solidFill>
                <a:latin typeface="Ubuntu"/>
                <a:ea typeface="Ubuntu"/>
                <a:cs typeface="Ubuntu"/>
                <a:sym typeface="Ubuntu"/>
              </a:rPr>
              <a:t>frequency</a:t>
            </a:r>
            <a:endParaRPr/>
          </a:p>
        </p:txBody>
      </p:sp>
      <p:sp>
        <p:nvSpPr>
          <p:cNvPr id="573" name="Google Shape;573;p44"/>
          <p:cNvSpPr txBox="1"/>
          <p:nvPr/>
        </p:nvSpPr>
        <p:spPr>
          <a:xfrm>
            <a:off x="4377760" y="1333892"/>
            <a:ext cx="1961499" cy="369332"/>
          </a:xfrm>
          <a:prstGeom prst="rect">
            <a:avLst/>
          </a:prstGeom>
          <a:blipFill rotWithShape="1">
            <a:blip r:embed="rId4">
              <a:alphaModFix/>
            </a:blip>
            <a:stretch>
              <a:fillRect l="-3415" r="-3415" b="-1166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574" name="Google Shape;574;p44"/>
          <p:cNvSpPr/>
          <p:nvPr/>
        </p:nvSpPr>
        <p:spPr>
          <a:xfrm>
            <a:off x="5169569" y="2917658"/>
            <a:ext cx="926431" cy="511342"/>
          </a:xfrm>
          <a:prstGeom prst="rightArrow">
            <a:avLst>
              <a:gd name="adj1" fmla="val 50000"/>
              <a:gd name="adj2" fmla="val 5000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5" name="Google Shape;575;p44"/>
          <p:cNvSpPr txBox="1"/>
          <p:nvPr/>
        </p:nvSpPr>
        <p:spPr>
          <a:xfrm>
            <a:off x="6264090" y="2968475"/>
            <a:ext cx="1636089" cy="369332"/>
          </a:xfrm>
          <a:prstGeom prst="rect">
            <a:avLst/>
          </a:prstGeom>
          <a:blipFill rotWithShape="1">
            <a:blip r:embed="rId5">
              <a:alphaModFix/>
            </a:blip>
            <a:stretch>
              <a:fillRect l="-4477" r="-4102" b="-9835"/>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576" name="Google Shape;576;p44"/>
          <p:cNvSpPr/>
          <p:nvPr/>
        </p:nvSpPr>
        <p:spPr>
          <a:xfrm>
            <a:off x="3625059" y="3429000"/>
            <a:ext cx="1290032" cy="1484372"/>
          </a:xfrm>
          <a:prstGeom prst="roundRect">
            <a:avLst>
              <a:gd name="adj" fmla="val 0"/>
            </a:avLst>
          </a:prstGeom>
          <a:solidFill>
            <a:schemeClr val="dk1">
              <a:alpha val="3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81"/>
        <p:cNvGrpSpPr/>
        <p:nvPr/>
      </p:nvGrpSpPr>
      <p:grpSpPr>
        <a:xfrm>
          <a:off x="0" y="0"/>
          <a:ext cx="0" cy="0"/>
          <a:chOff x="0" y="0"/>
          <a:chExt cx="0" cy="0"/>
        </a:xfrm>
      </p:grpSpPr>
      <p:sp>
        <p:nvSpPr>
          <p:cNvPr id="582" name="Google Shape;582;p45"/>
          <p:cNvSpPr/>
          <p:nvPr/>
        </p:nvSpPr>
        <p:spPr>
          <a:xfrm>
            <a:off x="113263" y="163595"/>
            <a:ext cx="11952914" cy="6488875"/>
          </a:xfrm>
          <a:prstGeom prst="roundRect">
            <a:avLst>
              <a:gd name="adj" fmla="val 2702"/>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83" name="Google Shape;583;p45"/>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graphicFrame>
        <p:nvGraphicFramePr>
          <p:cNvPr id="584" name="Google Shape;584;p45"/>
          <p:cNvGraphicFramePr/>
          <p:nvPr/>
        </p:nvGraphicFramePr>
        <p:xfrm>
          <a:off x="565742" y="2346487"/>
          <a:ext cx="1290025" cy="2762200"/>
        </p:xfrm>
        <a:graphic>
          <a:graphicData uri="http://schemas.openxmlformats.org/drawingml/2006/table">
            <a:tbl>
              <a:tblPr firstRow="1" bandRow="1">
                <a:noFill/>
                <a:tableStyleId>{74607454-4D4F-467D-BBA7-2A77409627BA}</a:tableStyleId>
              </a:tblPr>
              <a:tblGrid>
                <a:gridCol w="1290025">
                  <a:extLst>
                    <a:ext uri="{9D8B030D-6E8A-4147-A177-3AD203B41FA5}">
                      <a16:colId xmlns:a16="http://schemas.microsoft.com/office/drawing/2014/main" val="20000"/>
                    </a:ext>
                  </a:extLst>
                </a:gridCol>
              </a:tblGrid>
              <a:tr h="331900">
                <a:tc>
                  <a:txBody>
                    <a:bodyPr/>
                    <a:lstStyle/>
                    <a:p>
                      <a:pPr marL="0" marR="0" lvl="0" indent="0" algn="l" rtl="0">
                        <a:spcBef>
                          <a:spcPts val="0"/>
                        </a:spcBef>
                        <a:spcAft>
                          <a:spcPts val="0"/>
                        </a:spcAft>
                        <a:buNone/>
                      </a:pPr>
                      <a:r>
                        <a:rPr lang="en-US" sz="1200">
                          <a:latin typeface="Ubuntu"/>
                          <a:ea typeface="Ubuntu"/>
                          <a:cs typeface="Ubuntu"/>
                          <a:sym typeface="Ubuntu"/>
                        </a:rPr>
                        <a:t>Math</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85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92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78</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90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66100">
                <a:tc>
                  <a:txBody>
                    <a:bodyPr/>
                    <a:lstStyle/>
                    <a:p>
                      <a:pPr marL="0" marR="0" lvl="0" indent="0" algn="l" rtl="0">
                        <a:spcBef>
                          <a:spcPts val="0"/>
                        </a:spcBef>
                        <a:spcAft>
                          <a:spcPts val="0"/>
                        </a:spcAft>
                        <a:buNone/>
                      </a:pPr>
                      <a:r>
                        <a:rPr lang="en-US" sz="1400">
                          <a:latin typeface="Ubuntu"/>
                          <a:ea typeface="Ubuntu"/>
                          <a:cs typeface="Ubuntu"/>
                          <a:sym typeface="Ubuntu"/>
                        </a:rPr>
                        <a:t>95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585" name="Google Shape;585;p45"/>
          <p:cNvSpPr txBox="1"/>
          <p:nvPr/>
        </p:nvSpPr>
        <p:spPr>
          <a:xfrm>
            <a:off x="406201" y="293079"/>
            <a:ext cx="8083791"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CC4A0"/>
              </a:buClr>
              <a:buSzPts val="4000"/>
              <a:buFont typeface="Ubuntu"/>
              <a:buNone/>
            </a:pPr>
            <a:r>
              <a:rPr lang="en-US" sz="4000" b="1" i="0" u="none" strike="noStrike" cap="none">
                <a:solidFill>
                  <a:srgbClr val="0CC4A0"/>
                </a:solidFill>
                <a:latin typeface="Ubuntu"/>
                <a:ea typeface="Ubuntu"/>
                <a:cs typeface="Ubuntu"/>
                <a:sym typeface="Ubuntu"/>
              </a:rPr>
              <a:t>Mode</a:t>
            </a:r>
            <a:endParaRPr/>
          </a:p>
        </p:txBody>
      </p:sp>
      <p:sp>
        <p:nvSpPr>
          <p:cNvPr id="586" name="Google Shape;586;p45"/>
          <p:cNvSpPr txBox="1"/>
          <p:nvPr/>
        </p:nvSpPr>
        <p:spPr>
          <a:xfrm>
            <a:off x="3120660" y="3232029"/>
            <a:ext cx="1648913" cy="369332"/>
          </a:xfrm>
          <a:prstGeom prst="rect">
            <a:avLst/>
          </a:prstGeom>
          <a:blipFill rotWithShape="1">
            <a:blip r:embed="rId3">
              <a:alphaModFix/>
            </a:blip>
            <a:stretch>
              <a:fillRect l="-4073" r="-4072" b="-9835"/>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587" name="Google Shape;587;p45"/>
          <p:cNvSpPr txBox="1"/>
          <p:nvPr/>
        </p:nvSpPr>
        <p:spPr>
          <a:xfrm>
            <a:off x="5522274" y="3232029"/>
            <a:ext cx="1961499" cy="369332"/>
          </a:xfrm>
          <a:prstGeom prst="rect">
            <a:avLst/>
          </a:prstGeom>
          <a:blipFill rotWithShape="1">
            <a:blip r:embed="rId4">
              <a:alphaModFix/>
            </a:blip>
            <a:stretch>
              <a:fillRect l="-3726" r="-3105" b="-1147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588" name="Google Shape;588;p45"/>
          <p:cNvSpPr txBox="1"/>
          <p:nvPr/>
        </p:nvSpPr>
        <p:spPr>
          <a:xfrm>
            <a:off x="8236474" y="3221076"/>
            <a:ext cx="1636089" cy="369332"/>
          </a:xfrm>
          <a:prstGeom prst="rect">
            <a:avLst/>
          </a:prstGeom>
          <a:blipFill rotWithShape="1">
            <a:blip r:embed="rId5">
              <a:alphaModFix/>
            </a:blip>
            <a:stretch>
              <a:fillRect l="-4087" r="-4086" b="-1147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93"/>
        <p:cNvGrpSpPr/>
        <p:nvPr/>
      </p:nvGrpSpPr>
      <p:grpSpPr>
        <a:xfrm>
          <a:off x="0" y="0"/>
          <a:ext cx="0" cy="0"/>
          <a:chOff x="0" y="0"/>
          <a:chExt cx="0" cy="0"/>
        </a:xfrm>
      </p:grpSpPr>
      <p:sp>
        <p:nvSpPr>
          <p:cNvPr id="594" name="Google Shape;594;p46"/>
          <p:cNvSpPr/>
          <p:nvPr/>
        </p:nvSpPr>
        <p:spPr>
          <a:xfrm>
            <a:off x="113263" y="163595"/>
            <a:ext cx="11952914" cy="6488875"/>
          </a:xfrm>
          <a:prstGeom prst="roundRect">
            <a:avLst>
              <a:gd name="adj" fmla="val 2702"/>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95" name="Google Shape;595;p46"/>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graphicFrame>
        <p:nvGraphicFramePr>
          <p:cNvPr id="596" name="Google Shape;596;p46"/>
          <p:cNvGraphicFramePr/>
          <p:nvPr/>
        </p:nvGraphicFramePr>
        <p:xfrm>
          <a:off x="565742" y="2346487"/>
          <a:ext cx="1290025" cy="2762200"/>
        </p:xfrm>
        <a:graphic>
          <a:graphicData uri="http://schemas.openxmlformats.org/drawingml/2006/table">
            <a:tbl>
              <a:tblPr firstRow="1" bandRow="1">
                <a:noFill/>
                <a:tableStyleId>{74607454-4D4F-467D-BBA7-2A77409627BA}</a:tableStyleId>
              </a:tblPr>
              <a:tblGrid>
                <a:gridCol w="1290025">
                  <a:extLst>
                    <a:ext uri="{9D8B030D-6E8A-4147-A177-3AD203B41FA5}">
                      <a16:colId xmlns:a16="http://schemas.microsoft.com/office/drawing/2014/main" val="20000"/>
                    </a:ext>
                  </a:extLst>
                </a:gridCol>
              </a:tblGrid>
              <a:tr h="331900">
                <a:tc>
                  <a:txBody>
                    <a:bodyPr/>
                    <a:lstStyle/>
                    <a:p>
                      <a:pPr marL="0" marR="0" lvl="0" indent="0" algn="l" rtl="0">
                        <a:spcBef>
                          <a:spcPts val="0"/>
                        </a:spcBef>
                        <a:spcAft>
                          <a:spcPts val="0"/>
                        </a:spcAft>
                        <a:buNone/>
                      </a:pPr>
                      <a:r>
                        <a:rPr lang="en-US" sz="1200">
                          <a:latin typeface="Ubuntu"/>
                          <a:ea typeface="Ubuntu"/>
                          <a:cs typeface="Ubuntu"/>
                          <a:sym typeface="Ubuntu"/>
                        </a:rPr>
                        <a:t>Math</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85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92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78</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91050">
                <a:tc>
                  <a:txBody>
                    <a:bodyPr/>
                    <a:lstStyle/>
                    <a:p>
                      <a:pPr marL="0" marR="0" lvl="0" indent="0" algn="l" rtl="0">
                        <a:spcBef>
                          <a:spcPts val="0"/>
                        </a:spcBef>
                        <a:spcAft>
                          <a:spcPts val="0"/>
                        </a:spcAft>
                        <a:buNone/>
                      </a:pPr>
                      <a:r>
                        <a:rPr lang="en-US" sz="1400">
                          <a:latin typeface="Ubuntu"/>
                          <a:ea typeface="Ubuntu"/>
                          <a:cs typeface="Ubuntu"/>
                          <a:sym typeface="Ubuntu"/>
                        </a:rPr>
                        <a:t>90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66100">
                <a:tc>
                  <a:txBody>
                    <a:bodyPr/>
                    <a:lstStyle/>
                    <a:p>
                      <a:pPr marL="0" marR="0" lvl="0" indent="0" algn="l" rtl="0">
                        <a:spcBef>
                          <a:spcPts val="0"/>
                        </a:spcBef>
                        <a:spcAft>
                          <a:spcPts val="0"/>
                        </a:spcAft>
                        <a:buNone/>
                      </a:pPr>
                      <a:r>
                        <a:rPr lang="en-US" sz="1400">
                          <a:latin typeface="Ubuntu"/>
                          <a:ea typeface="Ubuntu"/>
                          <a:cs typeface="Ubuntu"/>
                          <a:sym typeface="Ubuntu"/>
                        </a:rPr>
                        <a:t>95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597" name="Google Shape;597;p46"/>
          <p:cNvSpPr txBox="1"/>
          <p:nvPr/>
        </p:nvSpPr>
        <p:spPr>
          <a:xfrm>
            <a:off x="406201" y="293079"/>
            <a:ext cx="8083791"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CC4A0"/>
              </a:buClr>
              <a:buSzPts val="4000"/>
              <a:buFont typeface="Ubuntu"/>
              <a:buNone/>
            </a:pPr>
            <a:r>
              <a:rPr lang="en-US" sz="4000" b="1" i="0" u="none" strike="noStrike" cap="none">
                <a:solidFill>
                  <a:srgbClr val="0CC4A0"/>
                </a:solidFill>
                <a:latin typeface="Ubuntu"/>
                <a:ea typeface="Ubuntu"/>
                <a:cs typeface="Ubuntu"/>
                <a:sym typeface="Ubuntu"/>
              </a:rPr>
              <a:t>Mode</a:t>
            </a:r>
            <a:endParaRPr/>
          </a:p>
        </p:txBody>
      </p:sp>
      <p:sp>
        <p:nvSpPr>
          <p:cNvPr id="598" name="Google Shape;598;p46"/>
          <p:cNvSpPr txBox="1"/>
          <p:nvPr/>
        </p:nvSpPr>
        <p:spPr>
          <a:xfrm>
            <a:off x="3120660" y="3232029"/>
            <a:ext cx="1648913" cy="369332"/>
          </a:xfrm>
          <a:prstGeom prst="rect">
            <a:avLst/>
          </a:prstGeom>
          <a:blipFill rotWithShape="1">
            <a:blip r:embed="rId3">
              <a:alphaModFix/>
            </a:blip>
            <a:stretch>
              <a:fillRect l="-4073" r="-4072" b="-9835"/>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599" name="Google Shape;599;p46"/>
          <p:cNvSpPr txBox="1"/>
          <p:nvPr/>
        </p:nvSpPr>
        <p:spPr>
          <a:xfrm>
            <a:off x="5522274" y="3232029"/>
            <a:ext cx="1961499" cy="369332"/>
          </a:xfrm>
          <a:prstGeom prst="rect">
            <a:avLst/>
          </a:prstGeom>
          <a:blipFill rotWithShape="1">
            <a:blip r:embed="rId4">
              <a:alphaModFix/>
            </a:blip>
            <a:stretch>
              <a:fillRect l="-3726" r="-3105" b="-1147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600" name="Google Shape;600;p46"/>
          <p:cNvSpPr txBox="1"/>
          <p:nvPr/>
        </p:nvSpPr>
        <p:spPr>
          <a:xfrm>
            <a:off x="8236474" y="3221076"/>
            <a:ext cx="1636089" cy="369332"/>
          </a:xfrm>
          <a:prstGeom prst="rect">
            <a:avLst/>
          </a:prstGeom>
          <a:blipFill rotWithShape="1">
            <a:blip r:embed="rId5">
              <a:alphaModFix/>
            </a:blip>
            <a:stretch>
              <a:fillRect l="-4087" r="-4086" b="-1147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601" name="Google Shape;601;p46"/>
          <p:cNvSpPr/>
          <p:nvPr/>
        </p:nvSpPr>
        <p:spPr>
          <a:xfrm rot="2466269">
            <a:off x="9875301" y="3422377"/>
            <a:ext cx="932547" cy="357967"/>
          </a:xfrm>
          <a:custGeom>
            <a:avLst/>
            <a:gdLst/>
            <a:ahLst/>
            <a:cxnLst/>
            <a:rect l="l" t="t" r="r" b="b"/>
            <a:pathLst>
              <a:path w="3709914" h="1326294" extrusionOk="0">
                <a:moveTo>
                  <a:pt x="0" y="0"/>
                </a:moveTo>
                <a:lnTo>
                  <a:pt x="3709914" y="0"/>
                </a:lnTo>
                <a:lnTo>
                  <a:pt x="3709914" y="1326294"/>
                </a:lnTo>
                <a:lnTo>
                  <a:pt x="0" y="1326294"/>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2" name="Google Shape;602;p46"/>
          <p:cNvSpPr/>
          <p:nvPr/>
        </p:nvSpPr>
        <p:spPr>
          <a:xfrm rot="-3711446" flipH="1">
            <a:off x="2256062" y="3551358"/>
            <a:ext cx="967033" cy="405137"/>
          </a:xfrm>
          <a:custGeom>
            <a:avLst/>
            <a:gdLst/>
            <a:ahLst/>
            <a:cxnLst/>
            <a:rect l="l" t="t" r="r" b="b"/>
            <a:pathLst>
              <a:path w="3709914" h="1326294" extrusionOk="0">
                <a:moveTo>
                  <a:pt x="0" y="1326295"/>
                </a:moveTo>
                <a:lnTo>
                  <a:pt x="3709914" y="1326295"/>
                </a:lnTo>
                <a:lnTo>
                  <a:pt x="3709914" y="0"/>
                </a:lnTo>
                <a:lnTo>
                  <a:pt x="0" y="0"/>
                </a:lnTo>
                <a:lnTo>
                  <a:pt x="0" y="1326295"/>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3" name="Google Shape;603;p46"/>
          <p:cNvSpPr/>
          <p:nvPr/>
        </p:nvSpPr>
        <p:spPr>
          <a:xfrm rot="-7852044" flipH="1">
            <a:off x="5885640" y="3906171"/>
            <a:ext cx="917406" cy="413583"/>
          </a:xfrm>
          <a:custGeom>
            <a:avLst/>
            <a:gdLst/>
            <a:ahLst/>
            <a:cxnLst/>
            <a:rect l="l" t="t" r="r" b="b"/>
            <a:pathLst>
              <a:path w="3709914" h="1326294" extrusionOk="0">
                <a:moveTo>
                  <a:pt x="0" y="1326295"/>
                </a:moveTo>
                <a:lnTo>
                  <a:pt x="3709915" y="1326295"/>
                </a:lnTo>
                <a:lnTo>
                  <a:pt x="3709915" y="0"/>
                </a:lnTo>
                <a:lnTo>
                  <a:pt x="0" y="0"/>
                </a:lnTo>
                <a:lnTo>
                  <a:pt x="0" y="1326295"/>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4" name="Google Shape;604;p46"/>
          <p:cNvSpPr txBox="1"/>
          <p:nvPr/>
        </p:nvSpPr>
        <p:spPr>
          <a:xfrm>
            <a:off x="2063453" y="4275825"/>
            <a:ext cx="15333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i="1">
                <a:solidFill>
                  <a:schemeClr val="lt1"/>
                </a:solidFill>
                <a:latin typeface="Ubuntu"/>
                <a:ea typeface="Ubuntu"/>
                <a:cs typeface="Ubuntu"/>
                <a:sym typeface="Ubuntu"/>
              </a:rPr>
              <a:t>average</a:t>
            </a:r>
            <a:endParaRPr/>
          </a:p>
        </p:txBody>
      </p:sp>
      <p:sp>
        <p:nvSpPr>
          <p:cNvPr id="605" name="Google Shape;605;p46"/>
          <p:cNvSpPr txBox="1"/>
          <p:nvPr/>
        </p:nvSpPr>
        <p:spPr>
          <a:xfrm>
            <a:off x="6773489" y="4112962"/>
            <a:ext cx="108555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i="1">
                <a:solidFill>
                  <a:schemeClr val="lt1"/>
                </a:solidFill>
                <a:latin typeface="Ubuntu"/>
                <a:ea typeface="Ubuntu"/>
                <a:cs typeface="Ubuntu"/>
                <a:sym typeface="Ubuntu"/>
              </a:rPr>
              <a:t>middle</a:t>
            </a:r>
            <a:endParaRPr/>
          </a:p>
        </p:txBody>
      </p:sp>
      <p:sp>
        <p:nvSpPr>
          <p:cNvPr id="606" name="Google Shape;606;p46"/>
          <p:cNvSpPr txBox="1"/>
          <p:nvPr/>
        </p:nvSpPr>
        <p:spPr>
          <a:xfrm>
            <a:off x="9669089" y="4038120"/>
            <a:ext cx="207133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i="1">
                <a:solidFill>
                  <a:schemeClr val="lt1"/>
                </a:solidFill>
                <a:latin typeface="Ubuntu"/>
                <a:ea typeface="Ubuntu"/>
                <a:cs typeface="Ubuntu"/>
                <a:sym typeface="Ubuntu"/>
              </a:rPr>
              <a:t>most frequent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10"/>
        <p:cNvGrpSpPr/>
        <p:nvPr/>
      </p:nvGrpSpPr>
      <p:grpSpPr>
        <a:xfrm>
          <a:off x="0" y="0"/>
          <a:ext cx="0" cy="0"/>
          <a:chOff x="0" y="0"/>
          <a:chExt cx="0" cy="0"/>
        </a:xfrm>
      </p:grpSpPr>
      <p:sp>
        <p:nvSpPr>
          <p:cNvPr id="611" name="Google Shape;611;p47"/>
          <p:cNvSpPr/>
          <p:nvPr/>
        </p:nvSpPr>
        <p:spPr>
          <a:xfrm rot="601894" flipH="1">
            <a:off x="-323856" y="4680307"/>
            <a:ext cx="12839712" cy="6559925"/>
          </a:xfrm>
          <a:custGeom>
            <a:avLst/>
            <a:gdLst/>
            <a:ahLst/>
            <a:cxnLst/>
            <a:rect l="l" t="t" r="r" b="b"/>
            <a:pathLst>
              <a:path w="19259568" h="9839888" extrusionOk="0">
                <a:moveTo>
                  <a:pt x="19259568" y="0"/>
                </a:moveTo>
                <a:lnTo>
                  <a:pt x="0" y="0"/>
                </a:lnTo>
                <a:lnTo>
                  <a:pt x="0" y="9839888"/>
                </a:lnTo>
                <a:lnTo>
                  <a:pt x="19259568" y="9839888"/>
                </a:lnTo>
                <a:lnTo>
                  <a:pt x="19259568" y="0"/>
                </a:lnTo>
                <a:close/>
              </a:path>
            </a:pathLst>
          </a:custGeom>
          <a:blipFill rotWithShape="1">
            <a:blip r:embed="rId3">
              <a:alphaModFix/>
            </a:blip>
            <a:stretch>
              <a:fillRect/>
            </a:stretch>
          </a:blipFill>
          <a:ln>
            <a:noFill/>
          </a:ln>
        </p:spPr>
        <p:txBody>
          <a:bodyPr/>
          <a:lstStyle/>
          <a:p>
            <a:endParaRPr lang="en-US"/>
          </a:p>
        </p:txBody>
      </p:sp>
      <p:sp>
        <p:nvSpPr>
          <p:cNvPr id="612" name="Google Shape;612;p47"/>
          <p:cNvSpPr/>
          <p:nvPr/>
        </p:nvSpPr>
        <p:spPr>
          <a:xfrm rot="737082">
            <a:off x="7425150" y="-2831953"/>
            <a:ext cx="7909077" cy="4040820"/>
          </a:xfrm>
          <a:custGeom>
            <a:avLst/>
            <a:gdLst/>
            <a:ahLst/>
            <a:cxnLst/>
            <a:rect l="l" t="t" r="r" b="b"/>
            <a:pathLst>
              <a:path w="11863616" h="6061230" extrusionOk="0">
                <a:moveTo>
                  <a:pt x="0" y="0"/>
                </a:moveTo>
                <a:lnTo>
                  <a:pt x="11863616" y="0"/>
                </a:lnTo>
                <a:lnTo>
                  <a:pt x="11863616" y="6061229"/>
                </a:lnTo>
                <a:lnTo>
                  <a:pt x="0" y="6061229"/>
                </a:lnTo>
                <a:lnTo>
                  <a:pt x="0" y="0"/>
                </a:lnTo>
                <a:close/>
              </a:path>
            </a:pathLst>
          </a:custGeom>
          <a:blipFill rotWithShape="1">
            <a:blip r:embed="rId3">
              <a:alphaModFix/>
            </a:blip>
            <a:stretch>
              <a:fillRect/>
            </a:stretch>
          </a:blipFill>
          <a:ln>
            <a:noFill/>
          </a:ln>
        </p:spPr>
        <p:txBody>
          <a:bodyPr/>
          <a:lstStyle/>
          <a:p>
            <a:endParaRPr lang="en-US"/>
          </a:p>
        </p:txBody>
      </p:sp>
      <p:sp>
        <p:nvSpPr>
          <p:cNvPr id="613" name="Google Shape;613;p47"/>
          <p:cNvSpPr txBox="1"/>
          <p:nvPr/>
        </p:nvSpPr>
        <p:spPr>
          <a:xfrm>
            <a:off x="1858298" y="2547117"/>
            <a:ext cx="9721293" cy="1665969"/>
          </a:xfrm>
          <a:prstGeom prst="rect">
            <a:avLst/>
          </a:prstGeom>
          <a:noFill/>
          <a:ln>
            <a:noFill/>
          </a:ln>
        </p:spPr>
        <p:txBody>
          <a:bodyPr spcFirstLastPara="1" wrap="square" lIns="0" tIns="0" rIns="0" bIns="0" anchor="t" anchorCtr="0">
            <a:spAutoFit/>
          </a:bodyPr>
          <a:lstStyle/>
          <a:p>
            <a:pPr marL="0" marR="0" lvl="0" indent="0" algn="l" rtl="0">
              <a:lnSpc>
                <a:spcPct val="125612"/>
              </a:lnSpc>
              <a:spcBef>
                <a:spcPts val="0"/>
              </a:spcBef>
              <a:spcAft>
                <a:spcPts val="0"/>
              </a:spcAft>
              <a:buClr>
                <a:srgbClr val="0CC4A0"/>
              </a:buClr>
              <a:buSzPts val="5392"/>
              <a:buFont typeface="Ubuntu"/>
              <a:buNone/>
            </a:pPr>
            <a:r>
              <a:rPr lang="en-US" sz="5392" b="1" i="0" u="none" strike="noStrike" cap="none">
                <a:solidFill>
                  <a:srgbClr val="0CC4A0"/>
                </a:solidFill>
                <a:latin typeface="Ubuntu"/>
                <a:ea typeface="Ubuntu"/>
                <a:cs typeface="Ubuntu"/>
                <a:sym typeface="Ubuntu"/>
              </a:rPr>
              <a:t>Employees Performance</a:t>
            </a:r>
            <a:endParaRPr/>
          </a:p>
          <a:p>
            <a:pPr marL="0" marR="0" lvl="0" indent="0" algn="l" rtl="0">
              <a:lnSpc>
                <a:spcPct val="125612"/>
              </a:lnSpc>
              <a:spcBef>
                <a:spcPts val="0"/>
              </a:spcBef>
              <a:spcAft>
                <a:spcPts val="0"/>
              </a:spcAft>
              <a:buClr>
                <a:srgbClr val="FFFFFF"/>
              </a:buClr>
              <a:buSzPts val="5392"/>
              <a:buFont typeface="Ubuntu"/>
              <a:buNone/>
            </a:pPr>
            <a:r>
              <a:rPr lang="en-US" sz="5392" b="0" i="0" u="none" strike="noStrike" cap="none">
                <a:solidFill>
                  <a:srgbClr val="FFFFFF"/>
                </a:solidFill>
                <a:latin typeface="Ubuntu"/>
                <a:ea typeface="Ubuntu"/>
                <a:cs typeface="Ubuntu"/>
                <a:sym typeface="Ubuntu"/>
              </a:rPr>
              <a:t>Measures of Dispersion</a:t>
            </a:r>
            <a:endParaRPr/>
          </a:p>
        </p:txBody>
      </p:sp>
      <p:sp>
        <p:nvSpPr>
          <p:cNvPr id="614" name="Google Shape;614;p47"/>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19"/>
        <p:cNvGrpSpPr/>
        <p:nvPr/>
      </p:nvGrpSpPr>
      <p:grpSpPr>
        <a:xfrm>
          <a:off x="0" y="0"/>
          <a:ext cx="0" cy="0"/>
          <a:chOff x="0" y="0"/>
          <a:chExt cx="0" cy="0"/>
        </a:xfrm>
      </p:grpSpPr>
      <p:sp>
        <p:nvSpPr>
          <p:cNvPr id="620" name="Google Shape;620;p48"/>
          <p:cNvSpPr/>
          <p:nvPr/>
        </p:nvSpPr>
        <p:spPr>
          <a:xfrm>
            <a:off x="113263" y="163595"/>
            <a:ext cx="11952914" cy="6488875"/>
          </a:xfrm>
          <a:prstGeom prst="roundRect">
            <a:avLst>
              <a:gd name="adj" fmla="val 2702"/>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21" name="Google Shape;621;p48"/>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sp>
        <p:nvSpPr>
          <p:cNvPr id="622" name="Google Shape;622;p48"/>
          <p:cNvSpPr txBox="1"/>
          <p:nvPr/>
        </p:nvSpPr>
        <p:spPr>
          <a:xfrm>
            <a:off x="406201" y="293079"/>
            <a:ext cx="7091877"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CC4A0"/>
              </a:buClr>
              <a:buSzPts val="4000"/>
              <a:buFont typeface="Ubuntu"/>
              <a:buNone/>
            </a:pPr>
            <a:r>
              <a:rPr lang="en-US" sz="4000" b="1" i="0" u="none" strike="noStrike" cap="none">
                <a:solidFill>
                  <a:srgbClr val="0CC4A0"/>
                </a:solidFill>
                <a:latin typeface="Ubuntu"/>
                <a:ea typeface="Ubuntu"/>
                <a:cs typeface="Ubuntu"/>
                <a:sym typeface="Ubuntu"/>
              </a:rPr>
              <a:t>Measures of Dispersion</a:t>
            </a:r>
            <a:endParaRPr/>
          </a:p>
        </p:txBody>
      </p:sp>
      <p:sp>
        <p:nvSpPr>
          <p:cNvPr id="623" name="Google Shape;623;p48"/>
          <p:cNvSpPr txBox="1"/>
          <p:nvPr/>
        </p:nvSpPr>
        <p:spPr>
          <a:xfrm>
            <a:off x="3354707" y="2239115"/>
            <a:ext cx="4784272" cy="833498"/>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624" name="Google Shape;624;p48"/>
          <p:cNvSpPr txBox="1"/>
          <p:nvPr/>
        </p:nvSpPr>
        <p:spPr>
          <a:xfrm>
            <a:off x="2737661" y="4397376"/>
            <a:ext cx="6704117" cy="502766"/>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29"/>
        <p:cNvGrpSpPr/>
        <p:nvPr/>
      </p:nvGrpSpPr>
      <p:grpSpPr>
        <a:xfrm>
          <a:off x="0" y="0"/>
          <a:ext cx="0" cy="0"/>
          <a:chOff x="0" y="0"/>
          <a:chExt cx="0" cy="0"/>
        </a:xfrm>
      </p:grpSpPr>
      <p:sp>
        <p:nvSpPr>
          <p:cNvPr id="630" name="Google Shape;630;p49"/>
          <p:cNvSpPr/>
          <p:nvPr/>
        </p:nvSpPr>
        <p:spPr>
          <a:xfrm>
            <a:off x="113263" y="163595"/>
            <a:ext cx="11952914" cy="6488875"/>
          </a:xfrm>
          <a:prstGeom prst="roundRect">
            <a:avLst>
              <a:gd name="adj" fmla="val 2702"/>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31" name="Google Shape;631;p49"/>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sp>
        <p:nvSpPr>
          <p:cNvPr id="632" name="Google Shape;632;p49"/>
          <p:cNvSpPr txBox="1"/>
          <p:nvPr/>
        </p:nvSpPr>
        <p:spPr>
          <a:xfrm>
            <a:off x="406201" y="293079"/>
            <a:ext cx="7091877"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CC4A0"/>
              </a:buClr>
              <a:buSzPts val="4000"/>
              <a:buFont typeface="Ubuntu"/>
              <a:buNone/>
            </a:pPr>
            <a:r>
              <a:rPr lang="en-US" sz="4000" b="1" i="0" u="none" strike="noStrike" cap="none">
                <a:solidFill>
                  <a:srgbClr val="0CC4A0"/>
                </a:solidFill>
                <a:latin typeface="Ubuntu"/>
                <a:ea typeface="Ubuntu"/>
                <a:cs typeface="Ubuntu"/>
                <a:sym typeface="Ubuntu"/>
              </a:rPr>
              <a:t>Measures of Dispersion</a:t>
            </a:r>
            <a:endParaRPr/>
          </a:p>
        </p:txBody>
      </p:sp>
      <p:sp>
        <p:nvSpPr>
          <p:cNvPr id="633" name="Google Shape;633;p49"/>
          <p:cNvSpPr txBox="1"/>
          <p:nvPr/>
        </p:nvSpPr>
        <p:spPr>
          <a:xfrm>
            <a:off x="3354707" y="2239115"/>
            <a:ext cx="4784272" cy="833498"/>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634" name="Google Shape;634;p49"/>
          <p:cNvSpPr txBox="1"/>
          <p:nvPr/>
        </p:nvSpPr>
        <p:spPr>
          <a:xfrm>
            <a:off x="2737661" y="4397376"/>
            <a:ext cx="6704117" cy="502766"/>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635" name="Google Shape;635;p49"/>
          <p:cNvSpPr txBox="1"/>
          <p:nvPr/>
        </p:nvSpPr>
        <p:spPr>
          <a:xfrm>
            <a:off x="6673961" y="3567917"/>
            <a:ext cx="4229812" cy="369332"/>
          </a:xfrm>
          <a:prstGeom prst="rect">
            <a:avLst/>
          </a:prstGeom>
          <a:blipFill rotWithShape="1">
            <a:blip r:embed="rId5">
              <a:alphaModFix/>
            </a:blip>
            <a:stretch>
              <a:fillRect b="-1147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636" name="Google Shape;636;p49"/>
          <p:cNvSpPr/>
          <p:nvPr/>
        </p:nvSpPr>
        <p:spPr>
          <a:xfrm rot="-7851323" flipH="1">
            <a:off x="5886166" y="3348987"/>
            <a:ext cx="907413" cy="352467"/>
          </a:xfrm>
          <a:custGeom>
            <a:avLst/>
            <a:gdLst/>
            <a:ahLst/>
            <a:cxnLst/>
            <a:rect l="l" t="t" r="r" b="b"/>
            <a:pathLst>
              <a:path w="3709914" h="1326294" extrusionOk="0">
                <a:moveTo>
                  <a:pt x="0" y="1326295"/>
                </a:moveTo>
                <a:lnTo>
                  <a:pt x="3709915" y="1326295"/>
                </a:lnTo>
                <a:lnTo>
                  <a:pt x="3709915" y="0"/>
                </a:lnTo>
                <a:lnTo>
                  <a:pt x="0" y="0"/>
                </a:lnTo>
                <a:lnTo>
                  <a:pt x="0" y="1326295"/>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41"/>
        <p:cNvGrpSpPr/>
        <p:nvPr/>
      </p:nvGrpSpPr>
      <p:grpSpPr>
        <a:xfrm>
          <a:off x="0" y="0"/>
          <a:ext cx="0" cy="0"/>
          <a:chOff x="0" y="0"/>
          <a:chExt cx="0" cy="0"/>
        </a:xfrm>
      </p:grpSpPr>
      <p:sp>
        <p:nvSpPr>
          <p:cNvPr id="642" name="Google Shape;642;p50"/>
          <p:cNvSpPr/>
          <p:nvPr/>
        </p:nvSpPr>
        <p:spPr>
          <a:xfrm>
            <a:off x="113263" y="163595"/>
            <a:ext cx="11952914" cy="6488875"/>
          </a:xfrm>
          <a:prstGeom prst="roundRect">
            <a:avLst>
              <a:gd name="adj" fmla="val 2702"/>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3" name="Google Shape;643;p50"/>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sp>
        <p:nvSpPr>
          <p:cNvPr id="644" name="Google Shape;644;p50"/>
          <p:cNvSpPr txBox="1"/>
          <p:nvPr/>
        </p:nvSpPr>
        <p:spPr>
          <a:xfrm>
            <a:off x="406201" y="293079"/>
            <a:ext cx="7091877"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CC4A0"/>
              </a:buClr>
              <a:buSzPts val="4000"/>
              <a:buFont typeface="Ubuntu"/>
              <a:buNone/>
            </a:pPr>
            <a:r>
              <a:rPr lang="en-US" sz="4000" b="1" i="0" u="none" strike="noStrike" cap="none">
                <a:solidFill>
                  <a:srgbClr val="0CC4A0"/>
                </a:solidFill>
                <a:latin typeface="Ubuntu"/>
                <a:ea typeface="Ubuntu"/>
                <a:cs typeface="Ubuntu"/>
                <a:sym typeface="Ubuntu"/>
              </a:rPr>
              <a:t>Data Distribution</a:t>
            </a:r>
            <a:endParaRPr/>
          </a:p>
        </p:txBody>
      </p:sp>
      <p:pic>
        <p:nvPicPr>
          <p:cNvPr id="645" name="Google Shape;645;p50"/>
          <p:cNvPicPr preferRelativeResize="0"/>
          <p:nvPr/>
        </p:nvPicPr>
        <p:blipFill rotWithShape="1">
          <a:blip r:embed="rId3">
            <a:alphaModFix/>
          </a:blip>
          <a:srcRect/>
          <a:stretch/>
        </p:blipFill>
        <p:spPr>
          <a:xfrm>
            <a:off x="3323072" y="1079380"/>
            <a:ext cx="5964444" cy="540234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50"/>
        <p:cNvGrpSpPr/>
        <p:nvPr/>
      </p:nvGrpSpPr>
      <p:grpSpPr>
        <a:xfrm>
          <a:off x="0" y="0"/>
          <a:ext cx="0" cy="0"/>
          <a:chOff x="0" y="0"/>
          <a:chExt cx="0" cy="0"/>
        </a:xfrm>
      </p:grpSpPr>
      <p:sp>
        <p:nvSpPr>
          <p:cNvPr id="651" name="Google Shape;651;p51"/>
          <p:cNvSpPr/>
          <p:nvPr/>
        </p:nvSpPr>
        <p:spPr>
          <a:xfrm>
            <a:off x="113263" y="163595"/>
            <a:ext cx="11952914" cy="6488875"/>
          </a:xfrm>
          <a:prstGeom prst="roundRect">
            <a:avLst>
              <a:gd name="adj" fmla="val 2702"/>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52" name="Google Shape;652;p51"/>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sp>
        <p:nvSpPr>
          <p:cNvPr id="653" name="Google Shape;653;p51"/>
          <p:cNvSpPr txBox="1"/>
          <p:nvPr/>
        </p:nvSpPr>
        <p:spPr>
          <a:xfrm>
            <a:off x="406201" y="293079"/>
            <a:ext cx="7091877"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CC4A0"/>
              </a:buClr>
              <a:buSzPts val="4000"/>
              <a:buFont typeface="Ubuntu"/>
              <a:buNone/>
            </a:pPr>
            <a:r>
              <a:rPr lang="en-US" sz="4000" b="1" i="0" u="none" strike="noStrike" cap="none">
                <a:solidFill>
                  <a:srgbClr val="0CC4A0"/>
                </a:solidFill>
                <a:latin typeface="Ubuntu"/>
                <a:ea typeface="Ubuntu"/>
                <a:cs typeface="Ubuntu"/>
                <a:sym typeface="Ubuntu"/>
              </a:rPr>
              <a:t>Data Distribution</a:t>
            </a:r>
            <a:endParaRPr/>
          </a:p>
        </p:txBody>
      </p:sp>
      <p:pic>
        <p:nvPicPr>
          <p:cNvPr id="654" name="Google Shape;654;p51"/>
          <p:cNvPicPr preferRelativeResize="0"/>
          <p:nvPr/>
        </p:nvPicPr>
        <p:blipFill rotWithShape="1">
          <a:blip r:embed="rId3">
            <a:alphaModFix/>
          </a:blip>
          <a:srcRect/>
          <a:stretch/>
        </p:blipFill>
        <p:spPr>
          <a:xfrm>
            <a:off x="1800096" y="1075335"/>
            <a:ext cx="8251961" cy="5302773"/>
          </a:xfrm>
          <a:prstGeom prst="rect">
            <a:avLst/>
          </a:prstGeom>
          <a:noFill/>
          <a:ln>
            <a:noFill/>
          </a:ln>
        </p:spPr>
      </p:pic>
      <p:sp>
        <p:nvSpPr>
          <p:cNvPr id="655" name="Google Shape;655;p51"/>
          <p:cNvSpPr txBox="1"/>
          <p:nvPr/>
        </p:nvSpPr>
        <p:spPr>
          <a:xfrm>
            <a:off x="3191290" y="1787195"/>
            <a:ext cx="1145373" cy="509446"/>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656" name="Google Shape;656;p51"/>
          <p:cNvSpPr txBox="1"/>
          <p:nvPr/>
        </p:nvSpPr>
        <p:spPr>
          <a:xfrm>
            <a:off x="3183029" y="2279638"/>
            <a:ext cx="1161135" cy="509446"/>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2"/>
        <p:cNvGrpSpPr/>
        <p:nvPr/>
      </p:nvGrpSpPr>
      <p:grpSpPr>
        <a:xfrm>
          <a:off x="0" y="0"/>
          <a:ext cx="0" cy="0"/>
          <a:chOff x="0" y="0"/>
          <a:chExt cx="0" cy="0"/>
        </a:xfrm>
      </p:grpSpPr>
      <p:pic>
        <p:nvPicPr>
          <p:cNvPr id="143" name="Google Shape;143;p16"/>
          <p:cNvPicPr preferRelativeResize="0"/>
          <p:nvPr/>
        </p:nvPicPr>
        <p:blipFill rotWithShape="1">
          <a:blip r:embed="rId3">
            <a:alphaModFix/>
          </a:blip>
          <a:srcRect/>
          <a:stretch/>
        </p:blipFill>
        <p:spPr>
          <a:xfrm>
            <a:off x="7084871" y="2155024"/>
            <a:ext cx="4947480" cy="2547952"/>
          </a:xfrm>
          <a:prstGeom prst="rect">
            <a:avLst/>
          </a:prstGeom>
          <a:noFill/>
          <a:ln>
            <a:noFill/>
          </a:ln>
        </p:spPr>
      </p:pic>
      <p:sp>
        <p:nvSpPr>
          <p:cNvPr id="144" name="Google Shape;144;p16"/>
          <p:cNvSpPr/>
          <p:nvPr/>
        </p:nvSpPr>
        <p:spPr>
          <a:xfrm>
            <a:off x="113263" y="163595"/>
            <a:ext cx="11952914" cy="6488875"/>
          </a:xfrm>
          <a:prstGeom prst="roundRect">
            <a:avLst>
              <a:gd name="adj" fmla="val 2702"/>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5" name="Google Shape;145;p16"/>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sp>
        <p:nvSpPr>
          <p:cNvPr id="146" name="Google Shape;146;p16"/>
          <p:cNvSpPr txBox="1"/>
          <p:nvPr/>
        </p:nvSpPr>
        <p:spPr>
          <a:xfrm>
            <a:off x="526736" y="1710401"/>
            <a:ext cx="7091877" cy="332398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0" i="0" u="none" strike="noStrike" cap="none">
                <a:solidFill>
                  <a:schemeClr val="lt1"/>
                </a:solidFill>
                <a:latin typeface="Ubuntu"/>
                <a:ea typeface="Ubuntu"/>
                <a:cs typeface="Ubuntu"/>
                <a:sym typeface="Ubuntu"/>
              </a:rPr>
              <a:t>Uses viewing history, ratings, and behavior patterns to recommend content</a:t>
            </a:r>
            <a:endParaRPr/>
          </a:p>
          <a:p>
            <a:pPr marL="0" marR="0" lvl="0" indent="0" algn="l" rtl="0">
              <a:spcBef>
                <a:spcPts val="0"/>
              </a:spcBef>
              <a:spcAft>
                <a:spcPts val="0"/>
              </a:spcAft>
              <a:buNone/>
            </a:pPr>
            <a:endParaRPr sz="2400" b="0" i="0" u="none" strike="noStrike" cap="none">
              <a:solidFill>
                <a:schemeClr val="lt1"/>
              </a:solidFill>
              <a:latin typeface="Ubuntu"/>
              <a:ea typeface="Ubuntu"/>
              <a:cs typeface="Ubuntu"/>
              <a:sym typeface="Ubuntu"/>
            </a:endParaRPr>
          </a:p>
          <a:p>
            <a:pPr marL="0" marR="0" lvl="0" indent="0" algn="l" rtl="0">
              <a:spcBef>
                <a:spcPts val="0"/>
              </a:spcBef>
              <a:spcAft>
                <a:spcPts val="0"/>
              </a:spcAft>
              <a:buNone/>
            </a:pPr>
            <a:r>
              <a:rPr lang="en-US" sz="2400" b="0" i="0" u="none" strike="noStrike" cap="none">
                <a:solidFill>
                  <a:schemeClr val="lt1"/>
                </a:solidFill>
                <a:latin typeface="Ubuntu"/>
                <a:ea typeface="Ubuntu"/>
                <a:cs typeface="Ubuntu"/>
                <a:sym typeface="Ubuntu"/>
              </a:rPr>
              <a:t>Analyzes user data to make decisions about new show productions</a:t>
            </a:r>
            <a:endParaRPr/>
          </a:p>
          <a:p>
            <a:pPr marL="0" marR="0" lvl="0" indent="0" algn="l" rtl="0">
              <a:spcBef>
                <a:spcPts val="0"/>
              </a:spcBef>
              <a:spcAft>
                <a:spcPts val="0"/>
              </a:spcAft>
              <a:buNone/>
            </a:pPr>
            <a:endParaRPr sz="2400" b="0" i="0" u="none" strike="noStrike" cap="none">
              <a:solidFill>
                <a:schemeClr val="lt1"/>
              </a:solidFill>
              <a:latin typeface="Ubuntu"/>
              <a:ea typeface="Ubuntu"/>
              <a:cs typeface="Ubuntu"/>
              <a:sym typeface="Ubuntu"/>
            </a:endParaRPr>
          </a:p>
          <a:p>
            <a:pPr marL="0" marR="0" lvl="0" indent="0" algn="l" rtl="0">
              <a:spcBef>
                <a:spcPts val="0"/>
              </a:spcBef>
              <a:spcAft>
                <a:spcPts val="0"/>
              </a:spcAft>
              <a:buNone/>
            </a:pPr>
            <a:r>
              <a:rPr lang="en-US" sz="2400" b="0" i="0" u="none" strike="noStrike" cap="none">
                <a:solidFill>
                  <a:srgbClr val="FFC000"/>
                </a:solidFill>
                <a:latin typeface="Ubuntu"/>
                <a:ea typeface="Ubuntu"/>
                <a:cs typeface="Ubuntu"/>
                <a:sym typeface="Ubuntu"/>
              </a:rPr>
              <a:t>Famous example: </a:t>
            </a:r>
            <a:r>
              <a:rPr lang="en-US" sz="2400" b="0" i="0" u="none" strike="noStrike" cap="none">
                <a:solidFill>
                  <a:schemeClr val="lt1"/>
                </a:solidFill>
                <a:latin typeface="Ubuntu"/>
                <a:ea typeface="Ubuntu"/>
                <a:cs typeface="Ubuntu"/>
                <a:sym typeface="Ubuntu"/>
              </a:rPr>
              <a:t>Decision to produce "House of Cards" was based on data showing viewers liked political dramas, and the original British version</a:t>
            </a:r>
            <a:endParaRPr/>
          </a:p>
        </p:txBody>
      </p:sp>
      <p:sp>
        <p:nvSpPr>
          <p:cNvPr id="147" name="Google Shape;147;p16"/>
          <p:cNvSpPr txBox="1"/>
          <p:nvPr/>
        </p:nvSpPr>
        <p:spPr>
          <a:xfrm>
            <a:off x="5458725" y="6250450"/>
            <a:ext cx="6804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chemeClr val="lt1"/>
                </a:solidFill>
                <a:latin typeface="Arial"/>
                <a:ea typeface="Arial"/>
                <a:cs typeface="Arial"/>
                <a:sym typeface="Arial"/>
              </a:rPr>
              <a:t>Reference: Netflix Technology Blog, </a:t>
            </a:r>
            <a:r>
              <a:rPr lang="en-US" sz="1400" b="0" i="0" u="sng" strike="noStrike" cap="none">
                <a:solidFill>
                  <a:srgbClr val="0CC4A0"/>
                </a:solidFill>
                <a:latin typeface="Arial"/>
                <a:ea typeface="Arial"/>
                <a:cs typeface="Arial"/>
                <a:sym typeface="Arial"/>
                <a:hlinkClick r:id="rId4">
                  <a:extLst>
                    <a:ext uri="{A12FA001-AC4F-418D-AE19-62706E023703}">
                      <ahyp:hlinkClr xmlns:ahyp="http://schemas.microsoft.com/office/drawing/2018/hyperlinkcolor" val="tx"/>
                    </a:ext>
                  </a:extLst>
                </a:hlinkClick>
              </a:rPr>
              <a:t>Netflix Recommendations: Beyond the 5 stars</a:t>
            </a: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61"/>
        <p:cNvGrpSpPr/>
        <p:nvPr/>
      </p:nvGrpSpPr>
      <p:grpSpPr>
        <a:xfrm>
          <a:off x="0" y="0"/>
          <a:ext cx="0" cy="0"/>
          <a:chOff x="0" y="0"/>
          <a:chExt cx="0" cy="0"/>
        </a:xfrm>
      </p:grpSpPr>
      <p:sp>
        <p:nvSpPr>
          <p:cNvPr id="662" name="Google Shape;662;p52"/>
          <p:cNvSpPr/>
          <p:nvPr/>
        </p:nvSpPr>
        <p:spPr>
          <a:xfrm>
            <a:off x="113263" y="163595"/>
            <a:ext cx="11952914" cy="6488875"/>
          </a:xfrm>
          <a:prstGeom prst="roundRect">
            <a:avLst>
              <a:gd name="adj" fmla="val 2702"/>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63" name="Google Shape;663;p52"/>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sp>
        <p:nvSpPr>
          <p:cNvPr id="664" name="Google Shape;664;p52"/>
          <p:cNvSpPr txBox="1"/>
          <p:nvPr/>
        </p:nvSpPr>
        <p:spPr>
          <a:xfrm>
            <a:off x="406201" y="293079"/>
            <a:ext cx="7091877"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CC4A0"/>
              </a:buClr>
              <a:buSzPts val="4000"/>
              <a:buFont typeface="Ubuntu"/>
              <a:buNone/>
            </a:pPr>
            <a:r>
              <a:rPr lang="en-US" sz="4000" b="1" i="0" u="none" strike="noStrike" cap="none">
                <a:solidFill>
                  <a:srgbClr val="0CC4A0"/>
                </a:solidFill>
                <a:latin typeface="Ubuntu"/>
                <a:ea typeface="Ubuntu"/>
                <a:cs typeface="Ubuntu"/>
                <a:sym typeface="Ubuntu"/>
              </a:rPr>
              <a:t>Data Distribution</a:t>
            </a:r>
            <a:endParaRPr/>
          </a:p>
        </p:txBody>
      </p:sp>
      <p:pic>
        <p:nvPicPr>
          <p:cNvPr id="665" name="Google Shape;665;p52"/>
          <p:cNvPicPr preferRelativeResize="0"/>
          <p:nvPr/>
        </p:nvPicPr>
        <p:blipFill rotWithShape="1">
          <a:blip r:embed="rId3">
            <a:alphaModFix/>
          </a:blip>
          <a:srcRect/>
          <a:stretch/>
        </p:blipFill>
        <p:spPr>
          <a:xfrm>
            <a:off x="6733474" y="1674001"/>
            <a:ext cx="5135082" cy="3299843"/>
          </a:xfrm>
          <a:prstGeom prst="rect">
            <a:avLst/>
          </a:prstGeom>
          <a:noFill/>
          <a:ln>
            <a:noFill/>
          </a:ln>
        </p:spPr>
      </p:pic>
      <p:sp>
        <p:nvSpPr>
          <p:cNvPr id="666" name="Google Shape;666;p52"/>
          <p:cNvSpPr txBox="1"/>
          <p:nvPr/>
        </p:nvSpPr>
        <p:spPr>
          <a:xfrm>
            <a:off x="254234" y="2161609"/>
            <a:ext cx="6338269" cy="20313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In a normal distribution:</a:t>
            </a:r>
            <a:endParaRPr/>
          </a:p>
          <a:p>
            <a:pPr marL="0" marR="0" lvl="0" indent="0" algn="l" rtl="0">
              <a:spcBef>
                <a:spcPts val="0"/>
              </a:spcBef>
              <a:spcAft>
                <a:spcPts val="0"/>
              </a:spcAft>
              <a:buNone/>
            </a:pPr>
            <a:endParaRPr sz="1800">
              <a:solidFill>
                <a:schemeClr val="lt1"/>
              </a:solidFill>
              <a:latin typeface="Calibri"/>
              <a:ea typeface="Calibri"/>
              <a:cs typeface="Calibri"/>
              <a:sym typeface="Calibri"/>
            </a:endParaRPr>
          </a:p>
          <a:p>
            <a:pPr marL="0" marR="0" lvl="0" indent="0" algn="l" rtl="0">
              <a:spcBef>
                <a:spcPts val="0"/>
              </a:spcBef>
              <a:spcAft>
                <a:spcPts val="0"/>
              </a:spcAft>
              <a:buNone/>
            </a:pPr>
            <a:r>
              <a:rPr lang="en-US" sz="1800" b="1">
                <a:solidFill>
                  <a:srgbClr val="FFC000"/>
                </a:solidFill>
                <a:latin typeface="Calibri"/>
                <a:ea typeface="Calibri"/>
                <a:cs typeface="Calibri"/>
                <a:sym typeface="Calibri"/>
              </a:rPr>
              <a:t>68%</a:t>
            </a:r>
            <a:r>
              <a:rPr lang="en-US" sz="1800">
                <a:solidFill>
                  <a:srgbClr val="FFC000"/>
                </a:solidFill>
                <a:latin typeface="Calibri"/>
                <a:ea typeface="Calibri"/>
                <a:cs typeface="Calibri"/>
                <a:sym typeface="Calibri"/>
              </a:rPr>
              <a:t> </a:t>
            </a:r>
            <a:r>
              <a:rPr lang="en-US" sz="1800">
                <a:solidFill>
                  <a:schemeClr val="lt1"/>
                </a:solidFill>
                <a:latin typeface="Calibri"/>
                <a:ea typeface="Calibri"/>
                <a:cs typeface="Calibri"/>
                <a:sym typeface="Calibri"/>
              </a:rPr>
              <a:t>of data points fall within </a:t>
            </a:r>
            <a:r>
              <a:rPr lang="en-US" sz="1800" b="1">
                <a:solidFill>
                  <a:srgbClr val="FFC000"/>
                </a:solidFill>
                <a:latin typeface="Calibri"/>
                <a:ea typeface="Calibri"/>
                <a:cs typeface="Calibri"/>
                <a:sym typeface="Calibri"/>
              </a:rPr>
              <a:t>1 standard deviation</a:t>
            </a:r>
            <a:r>
              <a:rPr lang="en-US" sz="1800">
                <a:solidFill>
                  <a:schemeClr val="lt1"/>
                </a:solidFill>
                <a:latin typeface="Calibri"/>
                <a:ea typeface="Calibri"/>
                <a:cs typeface="Calibri"/>
                <a:sym typeface="Calibri"/>
              </a:rPr>
              <a:t> of the mean</a:t>
            </a:r>
            <a:endParaRPr/>
          </a:p>
          <a:p>
            <a:pPr marL="0" marR="0" lvl="0" indent="0" algn="l" rtl="0">
              <a:spcBef>
                <a:spcPts val="0"/>
              </a:spcBef>
              <a:spcAft>
                <a:spcPts val="0"/>
              </a:spcAft>
              <a:buClr>
                <a:schemeClr val="dk1"/>
              </a:buClr>
              <a:buSzPts val="1800"/>
              <a:buFont typeface="Arial"/>
              <a:buNone/>
            </a:pPr>
            <a:endParaRPr sz="1800">
              <a:solidFill>
                <a:schemeClr val="lt1"/>
              </a:solidFill>
              <a:latin typeface="Calibri"/>
              <a:ea typeface="Calibri"/>
              <a:cs typeface="Calibri"/>
              <a:sym typeface="Calibri"/>
            </a:endParaRPr>
          </a:p>
          <a:p>
            <a:pPr marL="0" marR="0" lvl="0" indent="0" algn="l" rtl="0">
              <a:spcBef>
                <a:spcPts val="0"/>
              </a:spcBef>
              <a:spcAft>
                <a:spcPts val="0"/>
              </a:spcAft>
              <a:buNone/>
            </a:pPr>
            <a:r>
              <a:rPr lang="en-US" sz="1800" b="1">
                <a:solidFill>
                  <a:srgbClr val="FFC000"/>
                </a:solidFill>
                <a:latin typeface="Calibri"/>
                <a:ea typeface="Calibri"/>
                <a:cs typeface="Calibri"/>
                <a:sym typeface="Calibri"/>
              </a:rPr>
              <a:t>95%</a:t>
            </a:r>
            <a:r>
              <a:rPr lang="en-US" sz="1800">
                <a:solidFill>
                  <a:srgbClr val="FFC000"/>
                </a:solidFill>
                <a:latin typeface="Calibri"/>
                <a:ea typeface="Calibri"/>
                <a:cs typeface="Calibri"/>
                <a:sym typeface="Calibri"/>
              </a:rPr>
              <a:t> </a:t>
            </a:r>
            <a:r>
              <a:rPr lang="en-US" sz="1800">
                <a:solidFill>
                  <a:schemeClr val="lt1"/>
                </a:solidFill>
                <a:latin typeface="Calibri"/>
                <a:ea typeface="Calibri"/>
                <a:cs typeface="Calibri"/>
                <a:sym typeface="Calibri"/>
              </a:rPr>
              <a:t>fall within </a:t>
            </a:r>
            <a:r>
              <a:rPr lang="en-US" sz="1800" b="1">
                <a:solidFill>
                  <a:srgbClr val="FFC000"/>
                </a:solidFill>
                <a:latin typeface="Calibri"/>
                <a:ea typeface="Calibri"/>
                <a:cs typeface="Calibri"/>
                <a:sym typeface="Calibri"/>
              </a:rPr>
              <a:t>2 standard deviations</a:t>
            </a:r>
            <a:endParaRPr sz="1800">
              <a:solidFill>
                <a:srgbClr val="FFC000"/>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endParaRPr sz="1800">
              <a:solidFill>
                <a:schemeClr val="lt1"/>
              </a:solidFill>
              <a:latin typeface="Calibri"/>
              <a:ea typeface="Calibri"/>
              <a:cs typeface="Calibri"/>
              <a:sym typeface="Calibri"/>
            </a:endParaRPr>
          </a:p>
          <a:p>
            <a:pPr marL="0" marR="0" lvl="0" indent="0" algn="l" rtl="0">
              <a:spcBef>
                <a:spcPts val="0"/>
              </a:spcBef>
              <a:spcAft>
                <a:spcPts val="0"/>
              </a:spcAft>
              <a:buNone/>
            </a:pPr>
            <a:r>
              <a:rPr lang="en-US" sz="1800" b="1">
                <a:solidFill>
                  <a:srgbClr val="FFC000"/>
                </a:solidFill>
                <a:latin typeface="Calibri"/>
                <a:ea typeface="Calibri"/>
                <a:cs typeface="Calibri"/>
                <a:sym typeface="Calibri"/>
              </a:rPr>
              <a:t>99.7%</a:t>
            </a:r>
            <a:r>
              <a:rPr lang="en-US" sz="1800">
                <a:solidFill>
                  <a:srgbClr val="FFC000"/>
                </a:solidFill>
                <a:latin typeface="Calibri"/>
                <a:ea typeface="Calibri"/>
                <a:cs typeface="Calibri"/>
                <a:sym typeface="Calibri"/>
              </a:rPr>
              <a:t> </a:t>
            </a:r>
            <a:r>
              <a:rPr lang="en-US" sz="1800">
                <a:solidFill>
                  <a:schemeClr val="lt1"/>
                </a:solidFill>
                <a:latin typeface="Calibri"/>
                <a:ea typeface="Calibri"/>
                <a:cs typeface="Calibri"/>
                <a:sym typeface="Calibri"/>
              </a:rPr>
              <a:t>fall within </a:t>
            </a:r>
            <a:r>
              <a:rPr lang="en-US" sz="1800" b="1">
                <a:solidFill>
                  <a:srgbClr val="FFC000"/>
                </a:solidFill>
                <a:latin typeface="Calibri"/>
                <a:ea typeface="Calibri"/>
                <a:cs typeface="Calibri"/>
                <a:sym typeface="Calibri"/>
              </a:rPr>
              <a:t>3 standard deviations</a:t>
            </a:r>
            <a:endParaRPr sz="1800">
              <a:solidFill>
                <a:srgbClr val="FFC000"/>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71"/>
        <p:cNvGrpSpPr/>
        <p:nvPr/>
      </p:nvGrpSpPr>
      <p:grpSpPr>
        <a:xfrm>
          <a:off x="0" y="0"/>
          <a:ext cx="0" cy="0"/>
          <a:chOff x="0" y="0"/>
          <a:chExt cx="0" cy="0"/>
        </a:xfrm>
      </p:grpSpPr>
      <p:sp>
        <p:nvSpPr>
          <p:cNvPr id="672" name="Google Shape;672;p53"/>
          <p:cNvSpPr/>
          <p:nvPr/>
        </p:nvSpPr>
        <p:spPr>
          <a:xfrm>
            <a:off x="113263" y="163595"/>
            <a:ext cx="11952914" cy="6488875"/>
          </a:xfrm>
          <a:prstGeom prst="roundRect">
            <a:avLst>
              <a:gd name="adj" fmla="val 2702"/>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73" name="Google Shape;673;p53"/>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sp>
        <p:nvSpPr>
          <p:cNvPr id="674" name="Google Shape;674;p53"/>
          <p:cNvSpPr txBox="1"/>
          <p:nvPr/>
        </p:nvSpPr>
        <p:spPr>
          <a:xfrm>
            <a:off x="406201" y="293079"/>
            <a:ext cx="7091877"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CC4A0"/>
              </a:buClr>
              <a:buSzPts val="4000"/>
              <a:buFont typeface="Ubuntu"/>
              <a:buNone/>
            </a:pPr>
            <a:r>
              <a:rPr lang="en-US" sz="4000" b="1" i="0" u="none" strike="noStrike" cap="none">
                <a:solidFill>
                  <a:srgbClr val="0CC4A0"/>
                </a:solidFill>
                <a:latin typeface="Ubuntu"/>
                <a:ea typeface="Ubuntu"/>
                <a:cs typeface="Ubuntu"/>
                <a:sym typeface="Ubuntu"/>
              </a:rPr>
              <a:t>Data Distribution</a:t>
            </a:r>
            <a:endParaRPr/>
          </a:p>
        </p:txBody>
      </p:sp>
      <p:pic>
        <p:nvPicPr>
          <p:cNvPr id="675" name="Google Shape;675;p53"/>
          <p:cNvPicPr preferRelativeResize="0"/>
          <p:nvPr/>
        </p:nvPicPr>
        <p:blipFill rotWithShape="1">
          <a:blip r:embed="rId3">
            <a:alphaModFix/>
          </a:blip>
          <a:srcRect/>
          <a:stretch/>
        </p:blipFill>
        <p:spPr>
          <a:xfrm>
            <a:off x="2390067" y="1256802"/>
            <a:ext cx="7854712" cy="5047498"/>
          </a:xfrm>
          <a:prstGeom prst="rect">
            <a:avLst/>
          </a:prstGeom>
          <a:noFill/>
          <a:ln>
            <a:noFill/>
          </a:ln>
        </p:spPr>
      </p:pic>
      <p:sp>
        <p:nvSpPr>
          <p:cNvPr id="676" name="Google Shape;676;p53"/>
          <p:cNvSpPr txBox="1"/>
          <p:nvPr/>
        </p:nvSpPr>
        <p:spPr>
          <a:xfrm>
            <a:off x="3439150" y="1730389"/>
            <a:ext cx="1090235" cy="492443"/>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677" name="Google Shape;677;p53"/>
          <p:cNvSpPr txBox="1"/>
          <p:nvPr/>
        </p:nvSpPr>
        <p:spPr>
          <a:xfrm>
            <a:off x="3431648" y="2222832"/>
            <a:ext cx="1105238" cy="492443"/>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cxnSp>
        <p:nvCxnSpPr>
          <p:cNvPr id="678" name="Google Shape;678;p53"/>
          <p:cNvCxnSpPr/>
          <p:nvPr/>
        </p:nvCxnSpPr>
        <p:spPr>
          <a:xfrm>
            <a:off x="6618124" y="1730389"/>
            <a:ext cx="0" cy="4026641"/>
          </a:xfrm>
          <a:prstGeom prst="straightConnector1">
            <a:avLst/>
          </a:prstGeom>
          <a:noFill/>
          <a:ln w="38100" cap="flat" cmpd="sng">
            <a:solidFill>
              <a:srgbClr val="FF0000"/>
            </a:solidFill>
            <a:prstDash val="dot"/>
            <a:round/>
            <a:headEnd type="none" w="sm" len="sm"/>
            <a:tailEnd type="none" w="sm" len="sm"/>
          </a:ln>
        </p:spPr>
      </p:cxnSp>
      <p:sp>
        <p:nvSpPr>
          <p:cNvPr id="679" name="Google Shape;679;p53"/>
          <p:cNvSpPr txBox="1"/>
          <p:nvPr/>
        </p:nvSpPr>
        <p:spPr>
          <a:xfrm>
            <a:off x="6618124" y="5431609"/>
            <a:ext cx="248045" cy="369332"/>
          </a:xfrm>
          <a:prstGeom prst="rect">
            <a:avLst/>
          </a:prstGeom>
          <a:blipFill rotWithShape="1">
            <a:blip r:embed="rId6">
              <a:alphaModFix/>
            </a:blip>
            <a:stretch>
              <a:fillRect r="-22497" b="-327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cxnSp>
        <p:nvCxnSpPr>
          <p:cNvPr id="680" name="Google Shape;680;p53"/>
          <p:cNvCxnSpPr/>
          <p:nvPr/>
        </p:nvCxnSpPr>
        <p:spPr>
          <a:xfrm>
            <a:off x="5802818" y="3247555"/>
            <a:ext cx="0" cy="2526820"/>
          </a:xfrm>
          <a:prstGeom prst="straightConnector1">
            <a:avLst/>
          </a:prstGeom>
          <a:noFill/>
          <a:ln w="38100" cap="flat" cmpd="sng">
            <a:solidFill>
              <a:srgbClr val="0CC4A0"/>
            </a:solidFill>
            <a:prstDash val="dot"/>
            <a:round/>
            <a:headEnd type="none" w="sm" len="sm"/>
            <a:tailEnd type="none" w="sm" len="sm"/>
          </a:ln>
        </p:spPr>
      </p:cxnSp>
      <p:cxnSp>
        <p:nvCxnSpPr>
          <p:cNvPr id="681" name="Google Shape;681;p53"/>
          <p:cNvCxnSpPr/>
          <p:nvPr/>
        </p:nvCxnSpPr>
        <p:spPr>
          <a:xfrm>
            <a:off x="7406777" y="3220989"/>
            <a:ext cx="0" cy="2553386"/>
          </a:xfrm>
          <a:prstGeom prst="straightConnector1">
            <a:avLst/>
          </a:prstGeom>
          <a:noFill/>
          <a:ln w="38100" cap="flat" cmpd="sng">
            <a:solidFill>
              <a:srgbClr val="0CC4A0"/>
            </a:solidFill>
            <a:prstDash val="dot"/>
            <a:round/>
            <a:headEnd type="none" w="sm" len="sm"/>
            <a:tailEnd type="none" w="sm" len="sm"/>
          </a:ln>
        </p:spPr>
      </p:cxnSp>
      <p:sp>
        <p:nvSpPr>
          <p:cNvPr id="682" name="Google Shape;682;p53"/>
          <p:cNvSpPr txBox="1"/>
          <p:nvPr/>
        </p:nvSpPr>
        <p:spPr>
          <a:xfrm>
            <a:off x="4956248" y="5139766"/>
            <a:ext cx="827265" cy="369332"/>
          </a:xfrm>
          <a:prstGeom prst="rect">
            <a:avLst/>
          </a:prstGeom>
          <a:blipFill rotWithShape="1">
            <a:blip r:embed="rId7">
              <a:alphaModFix/>
            </a:blip>
            <a:stretch>
              <a:fillRect b="-327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683" name="Google Shape;683;p53"/>
          <p:cNvSpPr txBox="1"/>
          <p:nvPr/>
        </p:nvSpPr>
        <p:spPr>
          <a:xfrm>
            <a:off x="7433430" y="5157735"/>
            <a:ext cx="827265" cy="369332"/>
          </a:xfrm>
          <a:prstGeom prst="rect">
            <a:avLst/>
          </a:prstGeom>
          <a:blipFill rotWithShape="1">
            <a:blip r:embed="rId8">
              <a:alphaModFix/>
            </a:blip>
            <a:stretch>
              <a:fillRect b="-327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88"/>
        <p:cNvGrpSpPr/>
        <p:nvPr/>
      </p:nvGrpSpPr>
      <p:grpSpPr>
        <a:xfrm>
          <a:off x="0" y="0"/>
          <a:ext cx="0" cy="0"/>
          <a:chOff x="0" y="0"/>
          <a:chExt cx="0" cy="0"/>
        </a:xfrm>
      </p:grpSpPr>
      <p:sp>
        <p:nvSpPr>
          <p:cNvPr id="689" name="Google Shape;689;p54"/>
          <p:cNvSpPr/>
          <p:nvPr/>
        </p:nvSpPr>
        <p:spPr>
          <a:xfrm>
            <a:off x="113263" y="163595"/>
            <a:ext cx="11952914" cy="6488875"/>
          </a:xfrm>
          <a:prstGeom prst="roundRect">
            <a:avLst>
              <a:gd name="adj" fmla="val 2702"/>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90" name="Google Shape;690;p54"/>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sp>
        <p:nvSpPr>
          <p:cNvPr id="691" name="Google Shape;691;p54"/>
          <p:cNvSpPr txBox="1"/>
          <p:nvPr/>
        </p:nvSpPr>
        <p:spPr>
          <a:xfrm>
            <a:off x="406201" y="293079"/>
            <a:ext cx="7091877"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CC4A0"/>
              </a:buClr>
              <a:buSzPts val="4000"/>
              <a:buFont typeface="Ubuntu"/>
              <a:buNone/>
            </a:pPr>
            <a:r>
              <a:rPr lang="en-US" sz="4000" b="1" i="0" u="none" strike="noStrike" cap="none">
                <a:solidFill>
                  <a:srgbClr val="0CC4A0"/>
                </a:solidFill>
                <a:latin typeface="Ubuntu"/>
                <a:ea typeface="Ubuntu"/>
                <a:cs typeface="Ubuntu"/>
                <a:sym typeface="Ubuntu"/>
              </a:rPr>
              <a:t>Data Distribution</a:t>
            </a:r>
            <a:endParaRPr/>
          </a:p>
        </p:txBody>
      </p:sp>
      <p:pic>
        <p:nvPicPr>
          <p:cNvPr id="692" name="Google Shape;692;p54"/>
          <p:cNvPicPr preferRelativeResize="0"/>
          <p:nvPr/>
        </p:nvPicPr>
        <p:blipFill rotWithShape="1">
          <a:blip r:embed="rId3">
            <a:alphaModFix/>
          </a:blip>
          <a:srcRect/>
          <a:stretch/>
        </p:blipFill>
        <p:spPr>
          <a:xfrm>
            <a:off x="2390067" y="1256802"/>
            <a:ext cx="7854712" cy="5047498"/>
          </a:xfrm>
          <a:prstGeom prst="rect">
            <a:avLst/>
          </a:prstGeom>
          <a:noFill/>
          <a:ln>
            <a:noFill/>
          </a:ln>
        </p:spPr>
      </p:pic>
      <p:sp>
        <p:nvSpPr>
          <p:cNvPr id="693" name="Google Shape;693;p54"/>
          <p:cNvSpPr txBox="1"/>
          <p:nvPr/>
        </p:nvSpPr>
        <p:spPr>
          <a:xfrm>
            <a:off x="3439150" y="1730389"/>
            <a:ext cx="1090235" cy="492443"/>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694" name="Google Shape;694;p54"/>
          <p:cNvSpPr txBox="1"/>
          <p:nvPr/>
        </p:nvSpPr>
        <p:spPr>
          <a:xfrm>
            <a:off x="3431648" y="2222832"/>
            <a:ext cx="1105238" cy="492443"/>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cxnSp>
        <p:nvCxnSpPr>
          <p:cNvPr id="695" name="Google Shape;695;p54"/>
          <p:cNvCxnSpPr/>
          <p:nvPr/>
        </p:nvCxnSpPr>
        <p:spPr>
          <a:xfrm>
            <a:off x="5802818" y="3247555"/>
            <a:ext cx="0" cy="2526820"/>
          </a:xfrm>
          <a:prstGeom prst="straightConnector1">
            <a:avLst/>
          </a:prstGeom>
          <a:noFill/>
          <a:ln w="38100" cap="flat" cmpd="sng">
            <a:solidFill>
              <a:srgbClr val="0CC4A0"/>
            </a:solidFill>
            <a:prstDash val="dot"/>
            <a:round/>
            <a:headEnd type="none" w="sm" len="sm"/>
            <a:tailEnd type="none" w="sm" len="sm"/>
          </a:ln>
        </p:spPr>
      </p:cxnSp>
      <p:cxnSp>
        <p:nvCxnSpPr>
          <p:cNvPr id="696" name="Google Shape;696;p54"/>
          <p:cNvCxnSpPr/>
          <p:nvPr/>
        </p:nvCxnSpPr>
        <p:spPr>
          <a:xfrm>
            <a:off x="7406777" y="3220989"/>
            <a:ext cx="0" cy="2553386"/>
          </a:xfrm>
          <a:prstGeom prst="straightConnector1">
            <a:avLst/>
          </a:prstGeom>
          <a:noFill/>
          <a:ln w="38100" cap="flat" cmpd="sng">
            <a:solidFill>
              <a:srgbClr val="0CC4A0"/>
            </a:solidFill>
            <a:prstDash val="dot"/>
            <a:round/>
            <a:headEnd type="none" w="sm" len="sm"/>
            <a:tailEnd type="none" w="sm" len="sm"/>
          </a:ln>
        </p:spPr>
      </p:cxnSp>
      <p:sp>
        <p:nvSpPr>
          <p:cNvPr id="697" name="Google Shape;697;p54"/>
          <p:cNvSpPr txBox="1"/>
          <p:nvPr/>
        </p:nvSpPr>
        <p:spPr>
          <a:xfrm>
            <a:off x="4956248" y="5139766"/>
            <a:ext cx="827265" cy="369332"/>
          </a:xfrm>
          <a:prstGeom prst="rect">
            <a:avLst/>
          </a:prstGeom>
          <a:blipFill rotWithShape="1">
            <a:blip r:embed="rId6">
              <a:alphaModFix/>
            </a:blip>
            <a:stretch>
              <a:fillRect b="-327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698" name="Google Shape;698;p54"/>
          <p:cNvSpPr txBox="1"/>
          <p:nvPr/>
        </p:nvSpPr>
        <p:spPr>
          <a:xfrm>
            <a:off x="7433430" y="5157735"/>
            <a:ext cx="827265" cy="369332"/>
          </a:xfrm>
          <a:prstGeom prst="rect">
            <a:avLst/>
          </a:prstGeom>
          <a:blipFill rotWithShape="1">
            <a:blip r:embed="rId7">
              <a:alphaModFix/>
            </a:blip>
            <a:stretch>
              <a:fillRect b="-327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699" name="Google Shape;699;p54"/>
          <p:cNvSpPr/>
          <p:nvPr/>
        </p:nvSpPr>
        <p:spPr>
          <a:xfrm>
            <a:off x="5798035" y="1759091"/>
            <a:ext cx="828605" cy="3833921"/>
          </a:xfrm>
          <a:custGeom>
            <a:avLst/>
            <a:gdLst/>
            <a:ahLst/>
            <a:cxnLst/>
            <a:rect l="l" t="t" r="r" b="b"/>
            <a:pathLst>
              <a:path w="800885" h="3833921" extrusionOk="0">
                <a:moveTo>
                  <a:pt x="783186" y="0"/>
                </a:moveTo>
                <a:cubicBezTo>
                  <a:pt x="788653" y="1342214"/>
                  <a:pt x="795418" y="2491707"/>
                  <a:pt x="800885" y="3833921"/>
                </a:cubicBezTo>
                <a:lnTo>
                  <a:pt x="3964" y="3833919"/>
                </a:lnTo>
                <a:cubicBezTo>
                  <a:pt x="2643" y="3056201"/>
                  <a:pt x="1321" y="2278483"/>
                  <a:pt x="0" y="1500765"/>
                </a:cubicBezTo>
                <a:lnTo>
                  <a:pt x="373141" y="487954"/>
                </a:lnTo>
                <a:lnTo>
                  <a:pt x="541260" y="172219"/>
                </a:lnTo>
                <a:lnTo>
                  <a:pt x="668373" y="28704"/>
                </a:lnTo>
                <a:lnTo>
                  <a:pt x="783186" y="0"/>
                </a:lnTo>
                <a:close/>
              </a:path>
            </a:pathLst>
          </a:custGeom>
          <a:solidFill>
            <a:srgbClr val="4F81BD">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0" name="Google Shape;700;p54"/>
          <p:cNvSpPr/>
          <p:nvPr/>
        </p:nvSpPr>
        <p:spPr>
          <a:xfrm flipH="1">
            <a:off x="6609927" y="1758495"/>
            <a:ext cx="811195" cy="3833919"/>
          </a:xfrm>
          <a:custGeom>
            <a:avLst/>
            <a:gdLst/>
            <a:ahLst/>
            <a:cxnLst/>
            <a:rect l="l" t="t" r="r" b="b"/>
            <a:pathLst>
              <a:path w="784056" h="3833919" extrusionOk="0">
                <a:moveTo>
                  <a:pt x="783186" y="0"/>
                </a:moveTo>
                <a:cubicBezTo>
                  <a:pt x="788653" y="1342214"/>
                  <a:pt x="766378" y="2491705"/>
                  <a:pt x="771845" y="3833919"/>
                </a:cubicBezTo>
                <a:lnTo>
                  <a:pt x="15853" y="3829819"/>
                </a:lnTo>
                <a:lnTo>
                  <a:pt x="0" y="1500765"/>
                </a:lnTo>
                <a:lnTo>
                  <a:pt x="373141" y="487954"/>
                </a:lnTo>
                <a:lnTo>
                  <a:pt x="541260" y="172219"/>
                </a:lnTo>
                <a:lnTo>
                  <a:pt x="668373" y="28704"/>
                </a:lnTo>
                <a:lnTo>
                  <a:pt x="783186" y="0"/>
                </a:lnTo>
                <a:close/>
              </a:path>
            </a:pathLst>
          </a:custGeom>
          <a:solidFill>
            <a:srgbClr val="4F81BD">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1" name="Google Shape;701;p54"/>
          <p:cNvSpPr txBox="1"/>
          <p:nvPr/>
        </p:nvSpPr>
        <p:spPr>
          <a:xfrm>
            <a:off x="5858551" y="4055342"/>
            <a:ext cx="15376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3463A"/>
                </a:solidFill>
                <a:latin typeface="Ubuntu"/>
                <a:ea typeface="Ubuntu"/>
                <a:cs typeface="Ubuntu"/>
                <a:sym typeface="Ubuntu"/>
              </a:rPr>
              <a:t>68% of Data</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06"/>
        <p:cNvGrpSpPr/>
        <p:nvPr/>
      </p:nvGrpSpPr>
      <p:grpSpPr>
        <a:xfrm>
          <a:off x="0" y="0"/>
          <a:ext cx="0" cy="0"/>
          <a:chOff x="0" y="0"/>
          <a:chExt cx="0" cy="0"/>
        </a:xfrm>
      </p:grpSpPr>
      <p:sp>
        <p:nvSpPr>
          <p:cNvPr id="707" name="Google Shape;707;p55"/>
          <p:cNvSpPr/>
          <p:nvPr/>
        </p:nvSpPr>
        <p:spPr>
          <a:xfrm>
            <a:off x="113263" y="163595"/>
            <a:ext cx="11952914" cy="6488875"/>
          </a:xfrm>
          <a:prstGeom prst="roundRect">
            <a:avLst>
              <a:gd name="adj" fmla="val 2702"/>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8" name="Google Shape;708;p55"/>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sp>
        <p:nvSpPr>
          <p:cNvPr id="709" name="Google Shape;709;p55"/>
          <p:cNvSpPr txBox="1"/>
          <p:nvPr/>
        </p:nvSpPr>
        <p:spPr>
          <a:xfrm>
            <a:off x="406201" y="293079"/>
            <a:ext cx="7091877"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CC4A0"/>
              </a:buClr>
              <a:buSzPts val="4000"/>
              <a:buFont typeface="Ubuntu"/>
              <a:buNone/>
            </a:pPr>
            <a:r>
              <a:rPr lang="en-US" sz="4000" b="1" i="0" u="none" strike="noStrike" cap="none">
                <a:solidFill>
                  <a:srgbClr val="0CC4A0"/>
                </a:solidFill>
                <a:latin typeface="Ubuntu"/>
                <a:ea typeface="Ubuntu"/>
                <a:cs typeface="Ubuntu"/>
                <a:sym typeface="Ubuntu"/>
              </a:rPr>
              <a:t>Data Distribution</a:t>
            </a:r>
            <a:endParaRPr/>
          </a:p>
        </p:txBody>
      </p:sp>
      <p:pic>
        <p:nvPicPr>
          <p:cNvPr id="710" name="Google Shape;710;p55"/>
          <p:cNvPicPr preferRelativeResize="0"/>
          <p:nvPr/>
        </p:nvPicPr>
        <p:blipFill rotWithShape="1">
          <a:blip r:embed="rId3">
            <a:alphaModFix/>
          </a:blip>
          <a:srcRect/>
          <a:stretch/>
        </p:blipFill>
        <p:spPr>
          <a:xfrm>
            <a:off x="2390067" y="1256802"/>
            <a:ext cx="7854712" cy="5047498"/>
          </a:xfrm>
          <a:prstGeom prst="rect">
            <a:avLst/>
          </a:prstGeom>
          <a:noFill/>
          <a:ln>
            <a:noFill/>
          </a:ln>
        </p:spPr>
      </p:pic>
      <p:sp>
        <p:nvSpPr>
          <p:cNvPr id="711" name="Google Shape;711;p55"/>
          <p:cNvSpPr txBox="1"/>
          <p:nvPr/>
        </p:nvSpPr>
        <p:spPr>
          <a:xfrm>
            <a:off x="3439150" y="1730389"/>
            <a:ext cx="1090235" cy="492443"/>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712" name="Google Shape;712;p55"/>
          <p:cNvSpPr txBox="1"/>
          <p:nvPr/>
        </p:nvSpPr>
        <p:spPr>
          <a:xfrm>
            <a:off x="3431648" y="2222832"/>
            <a:ext cx="1105238" cy="492443"/>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cxnSp>
        <p:nvCxnSpPr>
          <p:cNvPr id="713" name="Google Shape;713;p55"/>
          <p:cNvCxnSpPr/>
          <p:nvPr/>
        </p:nvCxnSpPr>
        <p:spPr>
          <a:xfrm>
            <a:off x="5007332" y="5065958"/>
            <a:ext cx="0" cy="708417"/>
          </a:xfrm>
          <a:prstGeom prst="straightConnector1">
            <a:avLst/>
          </a:prstGeom>
          <a:noFill/>
          <a:ln w="38100" cap="flat" cmpd="sng">
            <a:solidFill>
              <a:srgbClr val="0CC4A0"/>
            </a:solidFill>
            <a:prstDash val="dot"/>
            <a:round/>
            <a:headEnd type="none" w="sm" len="sm"/>
            <a:tailEnd type="none" w="sm" len="sm"/>
          </a:ln>
        </p:spPr>
      </p:cxnSp>
      <p:cxnSp>
        <p:nvCxnSpPr>
          <p:cNvPr id="714" name="Google Shape;714;p55"/>
          <p:cNvCxnSpPr/>
          <p:nvPr/>
        </p:nvCxnSpPr>
        <p:spPr>
          <a:xfrm>
            <a:off x="8218656" y="5065958"/>
            <a:ext cx="0" cy="708417"/>
          </a:xfrm>
          <a:prstGeom prst="straightConnector1">
            <a:avLst/>
          </a:prstGeom>
          <a:noFill/>
          <a:ln w="38100" cap="flat" cmpd="sng">
            <a:solidFill>
              <a:srgbClr val="0CC4A0"/>
            </a:solidFill>
            <a:prstDash val="dot"/>
            <a:round/>
            <a:headEnd type="none" w="sm" len="sm"/>
            <a:tailEnd type="none" w="sm" len="sm"/>
          </a:ln>
        </p:spPr>
      </p:cxnSp>
      <p:sp>
        <p:nvSpPr>
          <p:cNvPr id="715" name="Google Shape;715;p55"/>
          <p:cNvSpPr txBox="1"/>
          <p:nvPr/>
        </p:nvSpPr>
        <p:spPr>
          <a:xfrm>
            <a:off x="3786271" y="5065958"/>
            <a:ext cx="963808" cy="369332"/>
          </a:xfrm>
          <a:prstGeom prst="rect">
            <a:avLst/>
          </a:prstGeom>
          <a:blipFill rotWithShape="1">
            <a:blip r:embed="rId6">
              <a:alphaModFix/>
            </a:blip>
            <a:stretch>
              <a:fillRect b="-327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716" name="Google Shape;716;p55"/>
          <p:cNvSpPr txBox="1"/>
          <p:nvPr/>
        </p:nvSpPr>
        <p:spPr>
          <a:xfrm>
            <a:off x="8484368" y="4965014"/>
            <a:ext cx="934362" cy="369332"/>
          </a:xfrm>
          <a:prstGeom prst="rect">
            <a:avLst/>
          </a:prstGeom>
          <a:blipFill rotWithShape="1">
            <a:blip r:embed="rId7">
              <a:alphaModFix/>
            </a:blip>
            <a:stretch>
              <a:fillRect b="-327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717" name="Google Shape;717;p55"/>
          <p:cNvSpPr/>
          <p:nvPr/>
        </p:nvSpPr>
        <p:spPr>
          <a:xfrm flipH="1">
            <a:off x="6605660" y="1758497"/>
            <a:ext cx="1632141" cy="3838020"/>
          </a:xfrm>
          <a:custGeom>
            <a:avLst/>
            <a:gdLst/>
            <a:ahLst/>
            <a:cxnLst/>
            <a:rect l="l" t="t" r="r" b="b"/>
            <a:pathLst>
              <a:path w="1577536" h="3838020" extrusionOk="0">
                <a:moveTo>
                  <a:pt x="1576505" y="0"/>
                </a:moveTo>
                <a:cubicBezTo>
                  <a:pt x="1581972" y="1342214"/>
                  <a:pt x="1563660" y="2487605"/>
                  <a:pt x="1569127" y="3829819"/>
                </a:cubicBezTo>
                <a:lnTo>
                  <a:pt x="32372" y="3838020"/>
                </a:lnTo>
                <a:cubicBezTo>
                  <a:pt x="-7206" y="3609178"/>
                  <a:pt x="39744" y="3622560"/>
                  <a:pt x="0" y="3317859"/>
                </a:cubicBezTo>
                <a:cubicBezTo>
                  <a:pt x="178236" y="3017258"/>
                  <a:pt x="532948" y="2429527"/>
                  <a:pt x="554857" y="2177934"/>
                </a:cubicBezTo>
                <a:lnTo>
                  <a:pt x="793319" y="1500765"/>
                </a:lnTo>
                <a:lnTo>
                  <a:pt x="1166460" y="487954"/>
                </a:lnTo>
                <a:lnTo>
                  <a:pt x="1334579" y="172219"/>
                </a:lnTo>
                <a:lnTo>
                  <a:pt x="1461692" y="28704"/>
                </a:lnTo>
                <a:lnTo>
                  <a:pt x="1576505" y="0"/>
                </a:lnTo>
                <a:close/>
              </a:path>
            </a:pathLst>
          </a:custGeom>
          <a:solidFill>
            <a:srgbClr val="4F81BD">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8" name="Google Shape;718;p55"/>
          <p:cNvSpPr/>
          <p:nvPr/>
        </p:nvSpPr>
        <p:spPr>
          <a:xfrm>
            <a:off x="4977255" y="1752856"/>
            <a:ext cx="1642998" cy="3839834"/>
          </a:xfrm>
          <a:custGeom>
            <a:avLst/>
            <a:gdLst/>
            <a:ahLst/>
            <a:cxnLst/>
            <a:rect l="l" t="t" r="r" b="b"/>
            <a:pathLst>
              <a:path w="1588031" h="3839834" extrusionOk="0">
                <a:moveTo>
                  <a:pt x="1576505" y="0"/>
                </a:moveTo>
                <a:cubicBezTo>
                  <a:pt x="1581972" y="1342214"/>
                  <a:pt x="1582564" y="2497620"/>
                  <a:pt x="1588031" y="3839834"/>
                </a:cubicBezTo>
                <a:lnTo>
                  <a:pt x="32372" y="3833919"/>
                </a:lnTo>
                <a:cubicBezTo>
                  <a:pt x="-15132" y="3613278"/>
                  <a:pt x="39744" y="3622560"/>
                  <a:pt x="0" y="3317859"/>
                </a:cubicBezTo>
                <a:cubicBezTo>
                  <a:pt x="178236" y="3017258"/>
                  <a:pt x="532948" y="2429527"/>
                  <a:pt x="554857" y="2177934"/>
                </a:cubicBezTo>
                <a:lnTo>
                  <a:pt x="793319" y="1500765"/>
                </a:lnTo>
                <a:lnTo>
                  <a:pt x="1166460" y="487954"/>
                </a:lnTo>
                <a:lnTo>
                  <a:pt x="1334579" y="172219"/>
                </a:lnTo>
                <a:lnTo>
                  <a:pt x="1461692" y="28704"/>
                </a:lnTo>
                <a:lnTo>
                  <a:pt x="1576505" y="0"/>
                </a:lnTo>
                <a:close/>
              </a:path>
            </a:pathLst>
          </a:custGeom>
          <a:solidFill>
            <a:srgbClr val="4F81BD">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9" name="Google Shape;719;p55"/>
          <p:cNvSpPr txBox="1"/>
          <p:nvPr/>
        </p:nvSpPr>
        <p:spPr>
          <a:xfrm>
            <a:off x="5858551" y="4055342"/>
            <a:ext cx="15376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3463A"/>
                </a:solidFill>
                <a:latin typeface="Ubuntu"/>
                <a:ea typeface="Ubuntu"/>
                <a:cs typeface="Ubuntu"/>
                <a:sym typeface="Ubuntu"/>
              </a:rPr>
              <a:t>95% of Data</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24"/>
        <p:cNvGrpSpPr/>
        <p:nvPr/>
      </p:nvGrpSpPr>
      <p:grpSpPr>
        <a:xfrm>
          <a:off x="0" y="0"/>
          <a:ext cx="0" cy="0"/>
          <a:chOff x="0" y="0"/>
          <a:chExt cx="0" cy="0"/>
        </a:xfrm>
      </p:grpSpPr>
      <p:sp>
        <p:nvSpPr>
          <p:cNvPr id="725" name="Google Shape;725;p56"/>
          <p:cNvSpPr/>
          <p:nvPr/>
        </p:nvSpPr>
        <p:spPr>
          <a:xfrm>
            <a:off x="113263" y="163595"/>
            <a:ext cx="11952914" cy="6488875"/>
          </a:xfrm>
          <a:prstGeom prst="roundRect">
            <a:avLst>
              <a:gd name="adj" fmla="val 2702"/>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26" name="Google Shape;726;p56"/>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sp>
        <p:nvSpPr>
          <p:cNvPr id="727" name="Google Shape;727;p56"/>
          <p:cNvSpPr txBox="1"/>
          <p:nvPr/>
        </p:nvSpPr>
        <p:spPr>
          <a:xfrm>
            <a:off x="406201" y="293079"/>
            <a:ext cx="7091877"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CC4A0"/>
              </a:buClr>
              <a:buSzPts val="4000"/>
              <a:buFont typeface="Ubuntu"/>
              <a:buNone/>
            </a:pPr>
            <a:r>
              <a:rPr lang="en-US" sz="4000" b="1" i="0" u="none" strike="noStrike" cap="none">
                <a:solidFill>
                  <a:srgbClr val="0CC4A0"/>
                </a:solidFill>
                <a:latin typeface="Ubuntu"/>
                <a:ea typeface="Ubuntu"/>
                <a:cs typeface="Ubuntu"/>
                <a:sym typeface="Ubuntu"/>
              </a:rPr>
              <a:t>Data Distribution</a:t>
            </a:r>
            <a:endParaRPr/>
          </a:p>
        </p:txBody>
      </p:sp>
      <p:pic>
        <p:nvPicPr>
          <p:cNvPr id="728" name="Google Shape;728;p56"/>
          <p:cNvPicPr preferRelativeResize="0"/>
          <p:nvPr/>
        </p:nvPicPr>
        <p:blipFill rotWithShape="1">
          <a:blip r:embed="rId3">
            <a:alphaModFix/>
          </a:blip>
          <a:srcRect/>
          <a:stretch/>
        </p:blipFill>
        <p:spPr>
          <a:xfrm>
            <a:off x="2390067" y="1256802"/>
            <a:ext cx="7854712" cy="5047498"/>
          </a:xfrm>
          <a:prstGeom prst="rect">
            <a:avLst/>
          </a:prstGeom>
          <a:noFill/>
          <a:ln>
            <a:noFill/>
          </a:ln>
        </p:spPr>
      </p:pic>
      <p:sp>
        <p:nvSpPr>
          <p:cNvPr id="729" name="Google Shape;729;p56"/>
          <p:cNvSpPr txBox="1"/>
          <p:nvPr/>
        </p:nvSpPr>
        <p:spPr>
          <a:xfrm>
            <a:off x="3439150" y="1730389"/>
            <a:ext cx="1090235" cy="492443"/>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730" name="Google Shape;730;p56"/>
          <p:cNvSpPr txBox="1"/>
          <p:nvPr/>
        </p:nvSpPr>
        <p:spPr>
          <a:xfrm>
            <a:off x="3431648" y="2222832"/>
            <a:ext cx="1105238" cy="492443"/>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cxnSp>
        <p:nvCxnSpPr>
          <p:cNvPr id="731" name="Google Shape;731;p56"/>
          <p:cNvCxnSpPr/>
          <p:nvPr/>
        </p:nvCxnSpPr>
        <p:spPr>
          <a:xfrm>
            <a:off x="4203654" y="5519012"/>
            <a:ext cx="0" cy="255363"/>
          </a:xfrm>
          <a:prstGeom prst="straightConnector1">
            <a:avLst/>
          </a:prstGeom>
          <a:noFill/>
          <a:ln w="38100" cap="flat" cmpd="sng">
            <a:solidFill>
              <a:srgbClr val="0CC4A0"/>
            </a:solidFill>
            <a:prstDash val="dot"/>
            <a:round/>
            <a:headEnd type="none" w="sm" len="sm"/>
            <a:tailEnd type="none" w="sm" len="sm"/>
          </a:ln>
        </p:spPr>
      </p:cxnSp>
      <p:cxnSp>
        <p:nvCxnSpPr>
          <p:cNvPr id="732" name="Google Shape;732;p56"/>
          <p:cNvCxnSpPr/>
          <p:nvPr/>
        </p:nvCxnSpPr>
        <p:spPr>
          <a:xfrm>
            <a:off x="9022342" y="5519012"/>
            <a:ext cx="0" cy="255363"/>
          </a:xfrm>
          <a:prstGeom prst="straightConnector1">
            <a:avLst/>
          </a:prstGeom>
          <a:noFill/>
          <a:ln w="38100" cap="flat" cmpd="sng">
            <a:solidFill>
              <a:srgbClr val="0CC4A0"/>
            </a:solidFill>
            <a:prstDash val="dot"/>
            <a:round/>
            <a:headEnd type="none" w="sm" len="sm"/>
            <a:tailEnd type="none" w="sm" len="sm"/>
          </a:ln>
        </p:spPr>
      </p:cxnSp>
      <p:sp>
        <p:nvSpPr>
          <p:cNvPr id="733" name="Google Shape;733;p56"/>
          <p:cNvSpPr txBox="1"/>
          <p:nvPr/>
        </p:nvSpPr>
        <p:spPr>
          <a:xfrm>
            <a:off x="3172696" y="5149680"/>
            <a:ext cx="963808" cy="369332"/>
          </a:xfrm>
          <a:prstGeom prst="rect">
            <a:avLst/>
          </a:prstGeom>
          <a:blipFill rotWithShape="1">
            <a:blip r:embed="rId6">
              <a:alphaModFix/>
            </a:blip>
            <a:stretch>
              <a:fillRect b="-4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734" name="Google Shape;734;p56"/>
          <p:cNvSpPr txBox="1"/>
          <p:nvPr/>
        </p:nvSpPr>
        <p:spPr>
          <a:xfrm>
            <a:off x="8992058" y="5073821"/>
            <a:ext cx="934362" cy="369332"/>
          </a:xfrm>
          <a:prstGeom prst="rect">
            <a:avLst/>
          </a:prstGeom>
          <a:blipFill rotWithShape="1">
            <a:blip r:embed="rId7">
              <a:alphaModFix/>
            </a:blip>
            <a:stretch>
              <a:fillRect b="-327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735" name="Google Shape;735;p56"/>
          <p:cNvSpPr/>
          <p:nvPr/>
        </p:nvSpPr>
        <p:spPr>
          <a:xfrm>
            <a:off x="4219358" y="1752856"/>
            <a:ext cx="2390877" cy="3854263"/>
          </a:xfrm>
          <a:custGeom>
            <a:avLst/>
            <a:gdLst/>
            <a:ahLst/>
            <a:cxnLst/>
            <a:rect l="l" t="t" r="r" b="b"/>
            <a:pathLst>
              <a:path w="2310888" h="3854263" extrusionOk="0">
                <a:moveTo>
                  <a:pt x="2309044" y="0"/>
                </a:moveTo>
                <a:cubicBezTo>
                  <a:pt x="2314511" y="1342214"/>
                  <a:pt x="2305421" y="2491706"/>
                  <a:pt x="2310888" y="3833920"/>
                </a:cubicBezTo>
                <a:lnTo>
                  <a:pt x="0" y="3838021"/>
                </a:lnTo>
                <a:cubicBezTo>
                  <a:pt x="16017" y="3744066"/>
                  <a:pt x="-12439" y="3954869"/>
                  <a:pt x="7928" y="3786850"/>
                </a:cubicBezTo>
                <a:cubicBezTo>
                  <a:pt x="174935" y="3750045"/>
                  <a:pt x="543735" y="3587379"/>
                  <a:pt x="732539" y="3317859"/>
                </a:cubicBezTo>
                <a:cubicBezTo>
                  <a:pt x="910775" y="3017258"/>
                  <a:pt x="1265487" y="2429527"/>
                  <a:pt x="1287396" y="2177934"/>
                </a:cubicBezTo>
                <a:lnTo>
                  <a:pt x="1525858" y="1500765"/>
                </a:lnTo>
                <a:lnTo>
                  <a:pt x="1898999" y="487954"/>
                </a:lnTo>
                <a:lnTo>
                  <a:pt x="2067118" y="172219"/>
                </a:lnTo>
                <a:lnTo>
                  <a:pt x="2194231" y="28704"/>
                </a:lnTo>
                <a:lnTo>
                  <a:pt x="2309044" y="0"/>
                </a:lnTo>
                <a:close/>
              </a:path>
            </a:pathLst>
          </a:custGeom>
          <a:solidFill>
            <a:srgbClr val="4F81BD">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6" name="Google Shape;736;p56"/>
          <p:cNvSpPr/>
          <p:nvPr/>
        </p:nvSpPr>
        <p:spPr>
          <a:xfrm flipH="1">
            <a:off x="6602952" y="1749515"/>
            <a:ext cx="2412796" cy="3854263"/>
          </a:xfrm>
          <a:custGeom>
            <a:avLst/>
            <a:gdLst/>
            <a:ahLst/>
            <a:cxnLst/>
            <a:rect l="l" t="t" r="r" b="b"/>
            <a:pathLst>
              <a:path w="2332075" h="3854263" extrusionOk="0">
                <a:moveTo>
                  <a:pt x="2324897" y="0"/>
                </a:moveTo>
                <a:cubicBezTo>
                  <a:pt x="2330364" y="1342214"/>
                  <a:pt x="2326608" y="2490761"/>
                  <a:pt x="2332075" y="3832975"/>
                </a:cubicBezTo>
                <a:lnTo>
                  <a:pt x="0" y="3838020"/>
                </a:lnTo>
                <a:cubicBezTo>
                  <a:pt x="16017" y="3744065"/>
                  <a:pt x="3414" y="3954869"/>
                  <a:pt x="23781" y="3786850"/>
                </a:cubicBezTo>
                <a:cubicBezTo>
                  <a:pt x="190788" y="3750045"/>
                  <a:pt x="559588" y="3587379"/>
                  <a:pt x="748392" y="3317859"/>
                </a:cubicBezTo>
                <a:cubicBezTo>
                  <a:pt x="926628" y="3017258"/>
                  <a:pt x="1281340" y="2429527"/>
                  <a:pt x="1303249" y="2177934"/>
                </a:cubicBezTo>
                <a:lnTo>
                  <a:pt x="1541711" y="1500765"/>
                </a:lnTo>
                <a:lnTo>
                  <a:pt x="1914852" y="487954"/>
                </a:lnTo>
                <a:lnTo>
                  <a:pt x="2082971" y="172219"/>
                </a:lnTo>
                <a:lnTo>
                  <a:pt x="2210084" y="28704"/>
                </a:lnTo>
                <a:lnTo>
                  <a:pt x="2324897" y="0"/>
                </a:lnTo>
                <a:close/>
              </a:path>
            </a:pathLst>
          </a:custGeom>
          <a:solidFill>
            <a:srgbClr val="4F81BD">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7" name="Google Shape;737;p56"/>
          <p:cNvSpPr txBox="1"/>
          <p:nvPr/>
        </p:nvSpPr>
        <p:spPr>
          <a:xfrm>
            <a:off x="5809351" y="4055342"/>
            <a:ext cx="172515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3463A"/>
                </a:solidFill>
                <a:latin typeface="Ubuntu"/>
                <a:ea typeface="Ubuntu"/>
                <a:cs typeface="Ubuntu"/>
                <a:sym typeface="Ubuntu"/>
              </a:rPr>
              <a:t>99.7% of Data</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42"/>
        <p:cNvGrpSpPr/>
        <p:nvPr/>
      </p:nvGrpSpPr>
      <p:grpSpPr>
        <a:xfrm>
          <a:off x="0" y="0"/>
          <a:ext cx="0" cy="0"/>
          <a:chOff x="0" y="0"/>
          <a:chExt cx="0" cy="0"/>
        </a:xfrm>
      </p:grpSpPr>
      <p:sp>
        <p:nvSpPr>
          <p:cNvPr id="743" name="Google Shape;743;p57"/>
          <p:cNvSpPr/>
          <p:nvPr/>
        </p:nvSpPr>
        <p:spPr>
          <a:xfrm>
            <a:off x="113263" y="163595"/>
            <a:ext cx="11952914" cy="6488875"/>
          </a:xfrm>
          <a:prstGeom prst="roundRect">
            <a:avLst>
              <a:gd name="adj" fmla="val 2702"/>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44" name="Google Shape;744;p57"/>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graphicFrame>
        <p:nvGraphicFramePr>
          <p:cNvPr id="745" name="Google Shape;745;p57"/>
          <p:cNvGraphicFramePr/>
          <p:nvPr/>
        </p:nvGraphicFramePr>
        <p:xfrm>
          <a:off x="1915721" y="2308027"/>
          <a:ext cx="8247800" cy="2704630"/>
        </p:xfrm>
        <a:graphic>
          <a:graphicData uri="http://schemas.openxmlformats.org/drawingml/2006/table">
            <a:tbl>
              <a:tblPr firstRow="1" bandRow="1">
                <a:noFill/>
                <a:tableStyleId>{74607454-4D4F-467D-BBA7-2A77409627BA}</a:tableStyleId>
              </a:tblPr>
              <a:tblGrid>
                <a:gridCol w="1944150">
                  <a:extLst>
                    <a:ext uri="{9D8B030D-6E8A-4147-A177-3AD203B41FA5}">
                      <a16:colId xmlns:a16="http://schemas.microsoft.com/office/drawing/2014/main" val="20000"/>
                    </a:ext>
                  </a:extLst>
                </a:gridCol>
                <a:gridCol w="1944150">
                  <a:extLst>
                    <a:ext uri="{9D8B030D-6E8A-4147-A177-3AD203B41FA5}">
                      <a16:colId xmlns:a16="http://schemas.microsoft.com/office/drawing/2014/main" val="20001"/>
                    </a:ext>
                  </a:extLst>
                </a:gridCol>
                <a:gridCol w="1944150">
                  <a:extLst>
                    <a:ext uri="{9D8B030D-6E8A-4147-A177-3AD203B41FA5}">
                      <a16:colId xmlns:a16="http://schemas.microsoft.com/office/drawing/2014/main" val="20002"/>
                    </a:ext>
                  </a:extLst>
                </a:gridCol>
                <a:gridCol w="2415350">
                  <a:extLst>
                    <a:ext uri="{9D8B030D-6E8A-4147-A177-3AD203B41FA5}">
                      <a16:colId xmlns:a16="http://schemas.microsoft.com/office/drawing/2014/main" val="20003"/>
                    </a:ext>
                  </a:extLst>
                </a:gridCol>
              </a:tblGrid>
              <a:tr h="173525">
                <a:tc>
                  <a:txBody>
                    <a:bodyPr/>
                    <a:lstStyle/>
                    <a:p>
                      <a:pPr marL="0" marR="0" lvl="0" indent="0" algn="l" rtl="0">
                        <a:spcBef>
                          <a:spcPts val="0"/>
                        </a:spcBef>
                        <a:spcAft>
                          <a:spcPts val="0"/>
                        </a:spcAft>
                        <a:buNone/>
                      </a:pPr>
                      <a:r>
                        <a:rPr lang="en-US" sz="1200">
                          <a:latin typeface="Ubuntu"/>
                          <a:ea typeface="Ubuntu"/>
                          <a:cs typeface="Ubuntu"/>
                          <a:sym typeface="Ubuntu"/>
                        </a:rPr>
                        <a:t>Employee_ID</a:t>
                      </a: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Sales_Amount (USD)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Employee_Salary (USD)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a:latin typeface="Ubuntu"/>
                          <a:ea typeface="Ubuntu"/>
                          <a:cs typeface="Ubuntu"/>
                          <a:sym typeface="Ubuntu"/>
                        </a:rPr>
                        <a:t>Customer_Feedback_Score</a:t>
                      </a:r>
                      <a:endParaRPr sz="1200">
                        <a:latin typeface="Ubuntu"/>
                        <a:ea typeface="Ubuntu"/>
                        <a:cs typeface="Ubuntu"/>
                        <a:sym typeface="Ubuntu"/>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91050">
                <a:tc>
                  <a:txBody>
                    <a:bodyPr/>
                    <a:lstStyle/>
                    <a:p>
                      <a:pPr marL="0" marR="0" lvl="0" indent="0" algn="l" rtl="0">
                        <a:spcBef>
                          <a:spcPts val="0"/>
                        </a:spcBef>
                        <a:spcAft>
                          <a:spcPts val="0"/>
                        </a:spcAft>
                        <a:buNone/>
                      </a:pPr>
                      <a:r>
                        <a:rPr lang="en-US" sz="1400" b="0">
                          <a:latin typeface="Ubuntu"/>
                          <a:ea typeface="Ubuntu"/>
                          <a:cs typeface="Ubuntu"/>
                          <a:sym typeface="Ubuntu"/>
                        </a:rPr>
                        <a:t>E1</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a:latin typeface="Ubuntu"/>
                          <a:ea typeface="Ubuntu"/>
                          <a:cs typeface="Ubuntu"/>
                          <a:sym typeface="Ubuntu"/>
                        </a:rPr>
                        <a:t>51118</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a:latin typeface="Ubuntu"/>
                          <a:ea typeface="Ubuntu"/>
                          <a:cs typeface="Ubuntu"/>
                          <a:sym typeface="Ubuntu"/>
                        </a:rPr>
                        <a:t>24952</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a:latin typeface="Ubuntu"/>
                          <a:ea typeface="Ubuntu"/>
                          <a:cs typeface="Ubuntu"/>
                          <a:sym typeface="Ubuntu"/>
                        </a:rPr>
                        <a:t>3.7</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91050">
                <a:tc>
                  <a:txBody>
                    <a:bodyPr/>
                    <a:lstStyle/>
                    <a:p>
                      <a:pPr marL="0" marR="0" lvl="0" indent="0" algn="l" rtl="0">
                        <a:spcBef>
                          <a:spcPts val="0"/>
                        </a:spcBef>
                        <a:spcAft>
                          <a:spcPts val="0"/>
                        </a:spcAft>
                        <a:buNone/>
                      </a:pPr>
                      <a:r>
                        <a:rPr lang="en-US" sz="1400" b="0">
                          <a:latin typeface="Ubuntu"/>
                          <a:ea typeface="Ubuntu"/>
                          <a:cs typeface="Ubuntu"/>
                          <a:sym typeface="Ubuntu"/>
                        </a:rPr>
                        <a:t>E2</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a:latin typeface="Ubuntu"/>
                          <a:ea typeface="Ubuntu"/>
                          <a:cs typeface="Ubuntu"/>
                          <a:sym typeface="Ubuntu"/>
                        </a:rPr>
                        <a:t>53829</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a:latin typeface="Ubuntu"/>
                          <a:ea typeface="Ubuntu"/>
                          <a:cs typeface="Ubuntu"/>
                          <a:sym typeface="Ubuntu"/>
                        </a:rPr>
                        <a:t>23420</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a:latin typeface="Ubuntu"/>
                          <a:ea typeface="Ubuntu"/>
                          <a:cs typeface="Ubuntu"/>
                          <a:sym typeface="Ubuntu"/>
                        </a:rPr>
                        <a:t>4.2</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91050">
                <a:tc>
                  <a:txBody>
                    <a:bodyPr/>
                    <a:lstStyle/>
                    <a:p>
                      <a:pPr marL="0" marR="0" lvl="0" indent="0" algn="l" rtl="0">
                        <a:spcBef>
                          <a:spcPts val="0"/>
                        </a:spcBef>
                        <a:spcAft>
                          <a:spcPts val="0"/>
                        </a:spcAft>
                        <a:buNone/>
                      </a:pPr>
                      <a:r>
                        <a:rPr lang="en-US" sz="1400" b="0">
                          <a:latin typeface="Ubuntu"/>
                          <a:ea typeface="Ubuntu"/>
                          <a:cs typeface="Ubuntu"/>
                          <a:sym typeface="Ubuntu"/>
                        </a:rPr>
                        <a:t>E3</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a:latin typeface="Ubuntu"/>
                          <a:ea typeface="Ubuntu"/>
                          <a:cs typeface="Ubuntu"/>
                          <a:sym typeface="Ubuntu"/>
                        </a:rPr>
                        <a:t>48554</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a:latin typeface="Ubuntu"/>
                          <a:ea typeface="Ubuntu"/>
                          <a:cs typeface="Ubuntu"/>
                          <a:sym typeface="Ubuntu"/>
                        </a:rPr>
                        <a:t>10474</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a:latin typeface="Ubuntu"/>
                          <a:ea typeface="Ubuntu"/>
                          <a:cs typeface="Ubuntu"/>
                          <a:sym typeface="Ubuntu"/>
                        </a:rPr>
                        <a:t>4.5</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91050">
                <a:tc>
                  <a:txBody>
                    <a:bodyPr/>
                    <a:lstStyle/>
                    <a:p>
                      <a:pPr marL="0" marR="0" lvl="0" indent="0" algn="l" rtl="0">
                        <a:spcBef>
                          <a:spcPts val="0"/>
                        </a:spcBef>
                        <a:spcAft>
                          <a:spcPts val="0"/>
                        </a:spcAft>
                        <a:buNone/>
                      </a:pPr>
                      <a:r>
                        <a:rPr lang="en-US" sz="1400" b="0">
                          <a:latin typeface="Ubuntu"/>
                          <a:ea typeface="Ubuntu"/>
                          <a:cs typeface="Ubuntu"/>
                          <a:sym typeface="Ubuntu"/>
                        </a:rPr>
                        <a:t>E4</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a:latin typeface="Ubuntu"/>
                          <a:ea typeface="Ubuntu"/>
                          <a:cs typeface="Ubuntu"/>
                          <a:sym typeface="Ubuntu"/>
                        </a:rPr>
                        <a:t>57198</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a:latin typeface="Ubuntu"/>
                          <a:ea typeface="Ubuntu"/>
                          <a:cs typeface="Ubuntu"/>
                          <a:sym typeface="Ubuntu"/>
                        </a:rPr>
                        <a:t>10000</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a:latin typeface="Ubuntu"/>
                          <a:ea typeface="Ubuntu"/>
                          <a:cs typeface="Ubuntu"/>
                          <a:sym typeface="Ubuntu"/>
                        </a:rPr>
                        <a:t>4.1</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66100">
                <a:tc>
                  <a:txBody>
                    <a:bodyPr/>
                    <a:lstStyle/>
                    <a:p>
                      <a:pPr marL="0" marR="0" lvl="0" indent="0" algn="l" rtl="0">
                        <a:spcBef>
                          <a:spcPts val="0"/>
                        </a:spcBef>
                        <a:spcAft>
                          <a:spcPts val="0"/>
                        </a:spcAft>
                        <a:buNone/>
                      </a:pPr>
                      <a:r>
                        <a:rPr lang="en-US" sz="1400" b="0">
                          <a:latin typeface="Ubuntu"/>
                          <a:ea typeface="Ubuntu"/>
                          <a:cs typeface="Ubuntu"/>
                          <a:sym typeface="Ubuntu"/>
                        </a:rPr>
                        <a:t>E5</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a:latin typeface="Ubuntu"/>
                          <a:ea typeface="Ubuntu"/>
                          <a:cs typeface="Ubuntu"/>
                          <a:sym typeface="Ubuntu"/>
                        </a:rPr>
                        <a:t>40668</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a:latin typeface="Ubuntu"/>
                          <a:ea typeface="Ubuntu"/>
                          <a:cs typeface="Ubuntu"/>
                          <a:sym typeface="Ubuntu"/>
                        </a:rPr>
                        <a:t>29857</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a:latin typeface="Ubuntu"/>
                          <a:ea typeface="Ubuntu"/>
                          <a:cs typeface="Ubuntu"/>
                          <a:sym typeface="Ubuntu"/>
                        </a:rPr>
                        <a:t>4.6</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746" name="Google Shape;746;p57"/>
          <p:cNvSpPr txBox="1"/>
          <p:nvPr/>
        </p:nvSpPr>
        <p:spPr>
          <a:xfrm>
            <a:off x="406201" y="293079"/>
            <a:ext cx="7091877"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CC4A0"/>
              </a:buClr>
              <a:buSzPts val="4000"/>
              <a:buFont typeface="Ubuntu"/>
              <a:buNone/>
            </a:pPr>
            <a:r>
              <a:rPr lang="en-US" sz="4000" b="1" i="0" u="none" strike="noStrike" cap="none">
                <a:solidFill>
                  <a:srgbClr val="0CC4A0"/>
                </a:solidFill>
                <a:latin typeface="Ubuntu"/>
                <a:ea typeface="Ubuntu"/>
                <a:cs typeface="Ubuntu"/>
                <a:sym typeface="Ubuntu"/>
              </a:rPr>
              <a:t>Measures of Dispersion</a:t>
            </a:r>
            <a:endParaRPr/>
          </a:p>
        </p:txBody>
      </p:sp>
      <p:sp>
        <p:nvSpPr>
          <p:cNvPr id="747" name="Google Shape;747;p57"/>
          <p:cNvSpPr/>
          <p:nvPr/>
        </p:nvSpPr>
        <p:spPr>
          <a:xfrm>
            <a:off x="1362754" y="2548486"/>
            <a:ext cx="451262" cy="2464130"/>
          </a:xfrm>
          <a:prstGeom prst="leftBrace">
            <a:avLst>
              <a:gd name="adj1" fmla="val 68859"/>
              <a:gd name="adj2" fmla="val 50000"/>
            </a:avLst>
          </a:prstGeom>
          <a:noFill/>
          <a:ln w="28575" cap="flat" cmpd="sng">
            <a:solidFill>
              <a:srgbClr val="0CC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48" name="Google Shape;748;p57"/>
          <p:cNvSpPr txBox="1"/>
          <p:nvPr/>
        </p:nvSpPr>
        <p:spPr>
          <a:xfrm>
            <a:off x="344831" y="3358378"/>
            <a:ext cx="111440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Ubuntu"/>
                <a:ea typeface="Ubuntu"/>
                <a:cs typeface="Ubuntu"/>
                <a:sym typeface="Ubuntu"/>
              </a:rPr>
              <a:t>first five </a:t>
            </a:r>
            <a:endParaRPr/>
          </a:p>
          <a:p>
            <a:pPr marL="0" marR="0" lvl="0" indent="0" algn="ctr" rtl="0">
              <a:spcBef>
                <a:spcPts val="0"/>
              </a:spcBef>
              <a:spcAft>
                <a:spcPts val="0"/>
              </a:spcAft>
              <a:buNone/>
            </a:pPr>
            <a:r>
              <a:rPr lang="en-US" sz="1800">
                <a:solidFill>
                  <a:schemeClr val="lt1"/>
                </a:solidFill>
                <a:latin typeface="Ubuntu"/>
                <a:ea typeface="Ubuntu"/>
                <a:cs typeface="Ubuntu"/>
                <a:sym typeface="Ubuntu"/>
              </a:rPr>
              <a:t>rows</a:t>
            </a:r>
            <a:endParaRPr/>
          </a:p>
        </p:txBody>
      </p:sp>
      <p:sp>
        <p:nvSpPr>
          <p:cNvPr id="749" name="Google Shape;749;p57"/>
          <p:cNvSpPr txBox="1"/>
          <p:nvPr/>
        </p:nvSpPr>
        <p:spPr>
          <a:xfrm>
            <a:off x="665018" y="1505789"/>
            <a:ext cx="1128866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lt1"/>
                </a:solidFill>
                <a:latin typeface="Ubuntu"/>
                <a:ea typeface="Ubuntu"/>
                <a:cs typeface="Ubuntu"/>
                <a:sym typeface="Ubuntu"/>
              </a:rPr>
              <a:t>A dataset of employee performance containing sales amount, salary, and customer feedback, with a total of 1,000 rows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54"/>
        <p:cNvGrpSpPr/>
        <p:nvPr/>
      </p:nvGrpSpPr>
      <p:grpSpPr>
        <a:xfrm>
          <a:off x="0" y="0"/>
          <a:ext cx="0" cy="0"/>
          <a:chOff x="0" y="0"/>
          <a:chExt cx="0" cy="0"/>
        </a:xfrm>
      </p:grpSpPr>
      <p:sp>
        <p:nvSpPr>
          <p:cNvPr id="755" name="Google Shape;755;p58"/>
          <p:cNvSpPr/>
          <p:nvPr/>
        </p:nvSpPr>
        <p:spPr>
          <a:xfrm>
            <a:off x="113263" y="163595"/>
            <a:ext cx="11952914" cy="6488875"/>
          </a:xfrm>
          <a:prstGeom prst="roundRect">
            <a:avLst>
              <a:gd name="adj" fmla="val 2702"/>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56" name="Google Shape;756;p58"/>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graphicFrame>
        <p:nvGraphicFramePr>
          <p:cNvPr id="757" name="Google Shape;757;p58"/>
          <p:cNvGraphicFramePr/>
          <p:nvPr/>
        </p:nvGraphicFramePr>
        <p:xfrm>
          <a:off x="469523" y="2225336"/>
          <a:ext cx="1944150" cy="2762200"/>
        </p:xfrm>
        <a:graphic>
          <a:graphicData uri="http://schemas.openxmlformats.org/drawingml/2006/table">
            <a:tbl>
              <a:tblPr firstRow="1" bandRow="1">
                <a:noFill/>
                <a:tableStyleId>{74607454-4D4F-467D-BBA7-2A77409627BA}</a:tableStyleId>
              </a:tblPr>
              <a:tblGrid>
                <a:gridCol w="1944150">
                  <a:extLst>
                    <a:ext uri="{9D8B030D-6E8A-4147-A177-3AD203B41FA5}">
                      <a16:colId xmlns:a16="http://schemas.microsoft.com/office/drawing/2014/main" val="20000"/>
                    </a:ext>
                  </a:extLst>
                </a:gridCol>
              </a:tblGrid>
              <a:tr h="331900">
                <a:tc>
                  <a:txBody>
                    <a:bodyPr/>
                    <a:lstStyle/>
                    <a:p>
                      <a:pPr marL="0" marR="0" lvl="0" indent="0" algn="l" rtl="0">
                        <a:spcBef>
                          <a:spcPts val="0"/>
                        </a:spcBef>
                        <a:spcAft>
                          <a:spcPts val="0"/>
                        </a:spcAft>
                        <a:buNone/>
                      </a:pPr>
                      <a:r>
                        <a:rPr lang="en-US" sz="1200">
                          <a:latin typeface="Ubuntu"/>
                          <a:ea typeface="Ubuntu"/>
                          <a:cs typeface="Ubuntu"/>
                          <a:sym typeface="Ubuntu"/>
                        </a:rPr>
                        <a:t>Sales_Amount (USD)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91050">
                <a:tc>
                  <a:txBody>
                    <a:bodyPr/>
                    <a:lstStyle/>
                    <a:p>
                      <a:pPr marL="0" marR="0" lvl="0" indent="0" algn="l" rtl="0">
                        <a:spcBef>
                          <a:spcPts val="0"/>
                        </a:spcBef>
                        <a:spcAft>
                          <a:spcPts val="0"/>
                        </a:spcAft>
                        <a:buNone/>
                      </a:pPr>
                      <a:r>
                        <a:rPr lang="en-US" sz="1400" b="0">
                          <a:latin typeface="Ubuntu"/>
                          <a:ea typeface="Ubuntu"/>
                          <a:cs typeface="Ubuntu"/>
                          <a:sym typeface="Ubuntu"/>
                        </a:rPr>
                        <a:t>51118</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91050">
                <a:tc>
                  <a:txBody>
                    <a:bodyPr/>
                    <a:lstStyle/>
                    <a:p>
                      <a:pPr marL="0" marR="0" lvl="0" indent="0" algn="l" rtl="0">
                        <a:spcBef>
                          <a:spcPts val="0"/>
                        </a:spcBef>
                        <a:spcAft>
                          <a:spcPts val="0"/>
                        </a:spcAft>
                        <a:buNone/>
                      </a:pPr>
                      <a:r>
                        <a:rPr lang="en-US" sz="1400" b="0">
                          <a:latin typeface="Ubuntu"/>
                          <a:ea typeface="Ubuntu"/>
                          <a:cs typeface="Ubuntu"/>
                          <a:sym typeface="Ubuntu"/>
                        </a:rPr>
                        <a:t>53829</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91050">
                <a:tc>
                  <a:txBody>
                    <a:bodyPr/>
                    <a:lstStyle/>
                    <a:p>
                      <a:pPr marL="0" marR="0" lvl="0" indent="0" algn="l" rtl="0">
                        <a:spcBef>
                          <a:spcPts val="0"/>
                        </a:spcBef>
                        <a:spcAft>
                          <a:spcPts val="0"/>
                        </a:spcAft>
                        <a:buNone/>
                      </a:pPr>
                      <a:r>
                        <a:rPr lang="en-US" sz="1400" b="0">
                          <a:latin typeface="Ubuntu"/>
                          <a:ea typeface="Ubuntu"/>
                          <a:cs typeface="Ubuntu"/>
                          <a:sym typeface="Ubuntu"/>
                        </a:rPr>
                        <a:t>48554</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91050">
                <a:tc>
                  <a:txBody>
                    <a:bodyPr/>
                    <a:lstStyle/>
                    <a:p>
                      <a:pPr marL="0" marR="0" lvl="0" indent="0" algn="l" rtl="0">
                        <a:spcBef>
                          <a:spcPts val="0"/>
                        </a:spcBef>
                        <a:spcAft>
                          <a:spcPts val="0"/>
                        </a:spcAft>
                        <a:buNone/>
                      </a:pPr>
                      <a:r>
                        <a:rPr lang="en-US" sz="1400" b="0">
                          <a:latin typeface="Ubuntu"/>
                          <a:ea typeface="Ubuntu"/>
                          <a:cs typeface="Ubuntu"/>
                          <a:sym typeface="Ubuntu"/>
                        </a:rPr>
                        <a:t>57198</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66100">
                <a:tc>
                  <a:txBody>
                    <a:bodyPr/>
                    <a:lstStyle/>
                    <a:p>
                      <a:pPr marL="0" marR="0" lvl="0" indent="0" algn="l" rtl="0">
                        <a:spcBef>
                          <a:spcPts val="0"/>
                        </a:spcBef>
                        <a:spcAft>
                          <a:spcPts val="0"/>
                        </a:spcAft>
                        <a:buNone/>
                      </a:pPr>
                      <a:r>
                        <a:rPr lang="en-US" sz="1400" b="0">
                          <a:latin typeface="Ubuntu"/>
                          <a:ea typeface="Ubuntu"/>
                          <a:cs typeface="Ubuntu"/>
                          <a:sym typeface="Ubuntu"/>
                        </a:rPr>
                        <a:t>40668</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758" name="Google Shape;758;p58"/>
          <p:cNvSpPr txBox="1"/>
          <p:nvPr/>
        </p:nvSpPr>
        <p:spPr>
          <a:xfrm>
            <a:off x="406201" y="293079"/>
            <a:ext cx="7091877"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CC4A0"/>
              </a:buClr>
              <a:buSzPts val="4000"/>
              <a:buFont typeface="Ubuntu"/>
              <a:buNone/>
            </a:pPr>
            <a:r>
              <a:rPr lang="en-US" sz="4000" b="1" i="0" u="none" strike="noStrike" cap="none">
                <a:solidFill>
                  <a:srgbClr val="0CC4A0"/>
                </a:solidFill>
                <a:latin typeface="Ubuntu"/>
                <a:ea typeface="Ubuntu"/>
                <a:cs typeface="Ubuntu"/>
                <a:sym typeface="Ubuntu"/>
              </a:rPr>
              <a:t>Central Tendency</a:t>
            </a:r>
            <a:endParaRPr/>
          </a:p>
        </p:txBody>
      </p:sp>
      <p:sp>
        <p:nvSpPr>
          <p:cNvPr id="759" name="Google Shape;759;p58"/>
          <p:cNvSpPr txBox="1"/>
          <p:nvPr/>
        </p:nvSpPr>
        <p:spPr>
          <a:xfrm>
            <a:off x="2728418" y="3096718"/>
            <a:ext cx="2561022" cy="369332"/>
          </a:xfrm>
          <a:prstGeom prst="rect">
            <a:avLst/>
          </a:prstGeom>
          <a:blipFill rotWithShape="1">
            <a:blip r:embed="rId3">
              <a:alphaModFix/>
            </a:blip>
            <a:stretch>
              <a:fillRect l="-2380" r="-2379" b="-9835"/>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760" name="Google Shape;760;p58"/>
          <p:cNvSpPr txBox="1"/>
          <p:nvPr/>
        </p:nvSpPr>
        <p:spPr>
          <a:xfrm>
            <a:off x="5665790" y="3084413"/>
            <a:ext cx="2703689" cy="369332"/>
          </a:xfrm>
          <a:prstGeom prst="rect">
            <a:avLst/>
          </a:prstGeom>
          <a:blipFill rotWithShape="1">
            <a:blip r:embed="rId4">
              <a:alphaModFix/>
            </a:blip>
            <a:stretch>
              <a:fillRect l="-2251" r="-2701" b="-9835"/>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761" name="Google Shape;761;p58"/>
          <p:cNvSpPr txBox="1"/>
          <p:nvPr/>
        </p:nvSpPr>
        <p:spPr>
          <a:xfrm>
            <a:off x="9050946" y="3096718"/>
            <a:ext cx="2145844" cy="369332"/>
          </a:xfrm>
          <a:prstGeom prst="rect">
            <a:avLst/>
          </a:prstGeom>
          <a:blipFill rotWithShape="1">
            <a:blip r:embed="rId5">
              <a:alphaModFix/>
            </a:blip>
            <a:stretch>
              <a:fillRect l="-3407" r="-2838" b="-9835"/>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762" name="Google Shape;762;p58"/>
          <p:cNvSpPr txBox="1"/>
          <p:nvPr/>
        </p:nvSpPr>
        <p:spPr>
          <a:xfrm>
            <a:off x="4523390" y="3933908"/>
            <a:ext cx="4745915" cy="369332"/>
          </a:xfrm>
          <a:prstGeom prst="rect">
            <a:avLst/>
          </a:prstGeom>
          <a:blipFill rotWithShape="1">
            <a:blip r:embed="rId6">
              <a:alphaModFix/>
            </a:blip>
            <a:stretch>
              <a:fillRect b="-1147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67"/>
        <p:cNvGrpSpPr/>
        <p:nvPr/>
      </p:nvGrpSpPr>
      <p:grpSpPr>
        <a:xfrm>
          <a:off x="0" y="0"/>
          <a:ext cx="0" cy="0"/>
          <a:chOff x="0" y="0"/>
          <a:chExt cx="0" cy="0"/>
        </a:xfrm>
      </p:grpSpPr>
      <p:sp>
        <p:nvSpPr>
          <p:cNvPr id="768" name="Google Shape;768;p59"/>
          <p:cNvSpPr/>
          <p:nvPr/>
        </p:nvSpPr>
        <p:spPr>
          <a:xfrm>
            <a:off x="113263" y="163595"/>
            <a:ext cx="11952914" cy="6488875"/>
          </a:xfrm>
          <a:prstGeom prst="roundRect">
            <a:avLst>
              <a:gd name="adj" fmla="val 2702"/>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69" name="Google Shape;769;p59"/>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graphicFrame>
        <p:nvGraphicFramePr>
          <p:cNvPr id="770" name="Google Shape;770;p59"/>
          <p:cNvGraphicFramePr/>
          <p:nvPr/>
        </p:nvGraphicFramePr>
        <p:xfrm>
          <a:off x="469523" y="2225336"/>
          <a:ext cx="1944150" cy="2762200"/>
        </p:xfrm>
        <a:graphic>
          <a:graphicData uri="http://schemas.openxmlformats.org/drawingml/2006/table">
            <a:tbl>
              <a:tblPr firstRow="1" bandRow="1">
                <a:noFill/>
                <a:tableStyleId>{74607454-4D4F-467D-BBA7-2A77409627BA}</a:tableStyleId>
              </a:tblPr>
              <a:tblGrid>
                <a:gridCol w="1944150">
                  <a:extLst>
                    <a:ext uri="{9D8B030D-6E8A-4147-A177-3AD203B41FA5}">
                      <a16:colId xmlns:a16="http://schemas.microsoft.com/office/drawing/2014/main" val="20000"/>
                    </a:ext>
                  </a:extLst>
                </a:gridCol>
              </a:tblGrid>
              <a:tr h="331900">
                <a:tc>
                  <a:txBody>
                    <a:bodyPr/>
                    <a:lstStyle/>
                    <a:p>
                      <a:pPr marL="0" marR="0" lvl="0" indent="0" algn="l" rtl="0">
                        <a:spcBef>
                          <a:spcPts val="0"/>
                        </a:spcBef>
                        <a:spcAft>
                          <a:spcPts val="0"/>
                        </a:spcAft>
                        <a:buNone/>
                      </a:pPr>
                      <a:r>
                        <a:rPr lang="en-US" sz="1200">
                          <a:latin typeface="Ubuntu"/>
                          <a:ea typeface="Ubuntu"/>
                          <a:cs typeface="Ubuntu"/>
                          <a:sym typeface="Ubuntu"/>
                        </a:rPr>
                        <a:t>Sales_Amount (USD)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91050">
                <a:tc>
                  <a:txBody>
                    <a:bodyPr/>
                    <a:lstStyle/>
                    <a:p>
                      <a:pPr marL="0" marR="0" lvl="0" indent="0" algn="l" rtl="0">
                        <a:spcBef>
                          <a:spcPts val="0"/>
                        </a:spcBef>
                        <a:spcAft>
                          <a:spcPts val="0"/>
                        </a:spcAft>
                        <a:buNone/>
                      </a:pPr>
                      <a:r>
                        <a:rPr lang="en-US" sz="1400" b="0">
                          <a:latin typeface="Ubuntu"/>
                          <a:ea typeface="Ubuntu"/>
                          <a:cs typeface="Ubuntu"/>
                          <a:sym typeface="Ubuntu"/>
                        </a:rPr>
                        <a:t>51118</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91050">
                <a:tc>
                  <a:txBody>
                    <a:bodyPr/>
                    <a:lstStyle/>
                    <a:p>
                      <a:pPr marL="0" marR="0" lvl="0" indent="0" algn="l" rtl="0">
                        <a:spcBef>
                          <a:spcPts val="0"/>
                        </a:spcBef>
                        <a:spcAft>
                          <a:spcPts val="0"/>
                        </a:spcAft>
                        <a:buNone/>
                      </a:pPr>
                      <a:r>
                        <a:rPr lang="en-US" sz="1400" b="0">
                          <a:latin typeface="Ubuntu"/>
                          <a:ea typeface="Ubuntu"/>
                          <a:cs typeface="Ubuntu"/>
                          <a:sym typeface="Ubuntu"/>
                        </a:rPr>
                        <a:t>53829</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91050">
                <a:tc>
                  <a:txBody>
                    <a:bodyPr/>
                    <a:lstStyle/>
                    <a:p>
                      <a:pPr marL="0" marR="0" lvl="0" indent="0" algn="l" rtl="0">
                        <a:spcBef>
                          <a:spcPts val="0"/>
                        </a:spcBef>
                        <a:spcAft>
                          <a:spcPts val="0"/>
                        </a:spcAft>
                        <a:buNone/>
                      </a:pPr>
                      <a:r>
                        <a:rPr lang="en-US" sz="1400" b="0">
                          <a:latin typeface="Ubuntu"/>
                          <a:ea typeface="Ubuntu"/>
                          <a:cs typeface="Ubuntu"/>
                          <a:sym typeface="Ubuntu"/>
                        </a:rPr>
                        <a:t>48554</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91050">
                <a:tc>
                  <a:txBody>
                    <a:bodyPr/>
                    <a:lstStyle/>
                    <a:p>
                      <a:pPr marL="0" marR="0" lvl="0" indent="0" algn="l" rtl="0">
                        <a:spcBef>
                          <a:spcPts val="0"/>
                        </a:spcBef>
                        <a:spcAft>
                          <a:spcPts val="0"/>
                        </a:spcAft>
                        <a:buNone/>
                      </a:pPr>
                      <a:r>
                        <a:rPr lang="en-US" sz="1400" b="0">
                          <a:latin typeface="Ubuntu"/>
                          <a:ea typeface="Ubuntu"/>
                          <a:cs typeface="Ubuntu"/>
                          <a:sym typeface="Ubuntu"/>
                        </a:rPr>
                        <a:t>57198</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66100">
                <a:tc>
                  <a:txBody>
                    <a:bodyPr/>
                    <a:lstStyle/>
                    <a:p>
                      <a:pPr marL="0" marR="0" lvl="0" indent="0" algn="l" rtl="0">
                        <a:spcBef>
                          <a:spcPts val="0"/>
                        </a:spcBef>
                        <a:spcAft>
                          <a:spcPts val="0"/>
                        </a:spcAft>
                        <a:buNone/>
                      </a:pPr>
                      <a:r>
                        <a:rPr lang="en-US" sz="1400" b="0">
                          <a:latin typeface="Ubuntu"/>
                          <a:ea typeface="Ubuntu"/>
                          <a:cs typeface="Ubuntu"/>
                          <a:sym typeface="Ubuntu"/>
                        </a:rPr>
                        <a:t>40668</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771" name="Google Shape;771;p59"/>
          <p:cNvSpPr txBox="1"/>
          <p:nvPr/>
        </p:nvSpPr>
        <p:spPr>
          <a:xfrm>
            <a:off x="406201" y="293079"/>
            <a:ext cx="7091877"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CC4A0"/>
              </a:buClr>
              <a:buSzPts val="4000"/>
              <a:buFont typeface="Ubuntu"/>
              <a:buNone/>
            </a:pPr>
            <a:r>
              <a:rPr lang="en-US" sz="4000" b="1" i="0" u="none" strike="noStrike" cap="none">
                <a:solidFill>
                  <a:srgbClr val="0CC4A0"/>
                </a:solidFill>
                <a:latin typeface="Ubuntu"/>
                <a:ea typeface="Ubuntu"/>
                <a:cs typeface="Ubuntu"/>
                <a:sym typeface="Ubuntu"/>
              </a:rPr>
              <a:t>Data Distribution</a:t>
            </a:r>
            <a:endParaRPr/>
          </a:p>
        </p:txBody>
      </p:sp>
      <p:pic>
        <p:nvPicPr>
          <p:cNvPr id="772" name="Google Shape;772;p59"/>
          <p:cNvPicPr preferRelativeResize="0"/>
          <p:nvPr/>
        </p:nvPicPr>
        <p:blipFill rotWithShape="1">
          <a:blip r:embed="rId3">
            <a:alphaModFix/>
          </a:blip>
          <a:srcRect/>
          <a:stretch/>
        </p:blipFill>
        <p:spPr>
          <a:xfrm>
            <a:off x="3529303" y="1149893"/>
            <a:ext cx="7815088" cy="503835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77"/>
        <p:cNvGrpSpPr/>
        <p:nvPr/>
      </p:nvGrpSpPr>
      <p:grpSpPr>
        <a:xfrm>
          <a:off x="0" y="0"/>
          <a:ext cx="0" cy="0"/>
          <a:chOff x="0" y="0"/>
          <a:chExt cx="0" cy="0"/>
        </a:xfrm>
      </p:grpSpPr>
      <p:sp>
        <p:nvSpPr>
          <p:cNvPr id="778" name="Google Shape;778;p60"/>
          <p:cNvSpPr/>
          <p:nvPr/>
        </p:nvSpPr>
        <p:spPr>
          <a:xfrm>
            <a:off x="113263" y="163595"/>
            <a:ext cx="11952914" cy="6488875"/>
          </a:xfrm>
          <a:prstGeom prst="roundRect">
            <a:avLst>
              <a:gd name="adj" fmla="val 2702"/>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79" name="Google Shape;779;p60"/>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graphicFrame>
        <p:nvGraphicFramePr>
          <p:cNvPr id="780" name="Google Shape;780;p60"/>
          <p:cNvGraphicFramePr/>
          <p:nvPr/>
        </p:nvGraphicFramePr>
        <p:xfrm>
          <a:off x="469523" y="2225336"/>
          <a:ext cx="1944150" cy="2762200"/>
        </p:xfrm>
        <a:graphic>
          <a:graphicData uri="http://schemas.openxmlformats.org/drawingml/2006/table">
            <a:tbl>
              <a:tblPr firstRow="1" bandRow="1">
                <a:noFill/>
                <a:tableStyleId>{74607454-4D4F-467D-BBA7-2A77409627BA}</a:tableStyleId>
              </a:tblPr>
              <a:tblGrid>
                <a:gridCol w="1944150">
                  <a:extLst>
                    <a:ext uri="{9D8B030D-6E8A-4147-A177-3AD203B41FA5}">
                      <a16:colId xmlns:a16="http://schemas.microsoft.com/office/drawing/2014/main" val="20000"/>
                    </a:ext>
                  </a:extLst>
                </a:gridCol>
              </a:tblGrid>
              <a:tr h="331900">
                <a:tc>
                  <a:txBody>
                    <a:bodyPr/>
                    <a:lstStyle/>
                    <a:p>
                      <a:pPr marL="0" marR="0" lvl="0" indent="0" algn="l" rtl="0">
                        <a:spcBef>
                          <a:spcPts val="0"/>
                        </a:spcBef>
                        <a:spcAft>
                          <a:spcPts val="0"/>
                        </a:spcAft>
                        <a:buNone/>
                      </a:pPr>
                      <a:r>
                        <a:rPr lang="en-US" sz="1200">
                          <a:latin typeface="Ubuntu"/>
                          <a:ea typeface="Ubuntu"/>
                          <a:cs typeface="Ubuntu"/>
                          <a:sym typeface="Ubuntu"/>
                        </a:rPr>
                        <a:t>Employee_Salary (USD)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91050">
                <a:tc>
                  <a:txBody>
                    <a:bodyPr/>
                    <a:lstStyle/>
                    <a:p>
                      <a:pPr marL="0" marR="0" lvl="0" indent="0" algn="l" rtl="0">
                        <a:spcBef>
                          <a:spcPts val="0"/>
                        </a:spcBef>
                        <a:spcAft>
                          <a:spcPts val="0"/>
                        </a:spcAft>
                        <a:buNone/>
                      </a:pPr>
                      <a:r>
                        <a:rPr lang="en-US" sz="1400" b="0">
                          <a:latin typeface="Ubuntu"/>
                          <a:ea typeface="Ubuntu"/>
                          <a:cs typeface="Ubuntu"/>
                          <a:sym typeface="Ubuntu"/>
                        </a:rPr>
                        <a:t>24952</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91050">
                <a:tc>
                  <a:txBody>
                    <a:bodyPr/>
                    <a:lstStyle/>
                    <a:p>
                      <a:pPr marL="0" marR="0" lvl="0" indent="0" algn="l" rtl="0">
                        <a:spcBef>
                          <a:spcPts val="0"/>
                        </a:spcBef>
                        <a:spcAft>
                          <a:spcPts val="0"/>
                        </a:spcAft>
                        <a:buNone/>
                      </a:pPr>
                      <a:r>
                        <a:rPr lang="en-US" sz="1400" b="0">
                          <a:latin typeface="Ubuntu"/>
                          <a:ea typeface="Ubuntu"/>
                          <a:cs typeface="Ubuntu"/>
                          <a:sym typeface="Ubuntu"/>
                        </a:rPr>
                        <a:t>23420</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91050">
                <a:tc>
                  <a:txBody>
                    <a:bodyPr/>
                    <a:lstStyle/>
                    <a:p>
                      <a:pPr marL="0" marR="0" lvl="0" indent="0" algn="l" rtl="0">
                        <a:spcBef>
                          <a:spcPts val="0"/>
                        </a:spcBef>
                        <a:spcAft>
                          <a:spcPts val="0"/>
                        </a:spcAft>
                        <a:buNone/>
                      </a:pPr>
                      <a:r>
                        <a:rPr lang="en-US" sz="1400" b="0">
                          <a:latin typeface="Ubuntu"/>
                          <a:ea typeface="Ubuntu"/>
                          <a:cs typeface="Ubuntu"/>
                          <a:sym typeface="Ubuntu"/>
                        </a:rPr>
                        <a:t>10474</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91050">
                <a:tc>
                  <a:txBody>
                    <a:bodyPr/>
                    <a:lstStyle/>
                    <a:p>
                      <a:pPr marL="0" marR="0" lvl="0" indent="0" algn="l" rtl="0">
                        <a:spcBef>
                          <a:spcPts val="0"/>
                        </a:spcBef>
                        <a:spcAft>
                          <a:spcPts val="0"/>
                        </a:spcAft>
                        <a:buNone/>
                      </a:pPr>
                      <a:r>
                        <a:rPr lang="en-US" sz="1400" b="0">
                          <a:latin typeface="Ubuntu"/>
                          <a:ea typeface="Ubuntu"/>
                          <a:cs typeface="Ubuntu"/>
                          <a:sym typeface="Ubuntu"/>
                        </a:rPr>
                        <a:t>10000</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66100">
                <a:tc>
                  <a:txBody>
                    <a:bodyPr/>
                    <a:lstStyle/>
                    <a:p>
                      <a:pPr marL="0" marR="0" lvl="0" indent="0" algn="l" rtl="0">
                        <a:spcBef>
                          <a:spcPts val="0"/>
                        </a:spcBef>
                        <a:spcAft>
                          <a:spcPts val="0"/>
                        </a:spcAft>
                        <a:buNone/>
                      </a:pPr>
                      <a:r>
                        <a:rPr lang="en-US" sz="1400" b="0">
                          <a:latin typeface="Ubuntu"/>
                          <a:ea typeface="Ubuntu"/>
                          <a:cs typeface="Ubuntu"/>
                          <a:sym typeface="Ubuntu"/>
                        </a:rPr>
                        <a:t>29857</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781" name="Google Shape;781;p60"/>
          <p:cNvSpPr txBox="1"/>
          <p:nvPr/>
        </p:nvSpPr>
        <p:spPr>
          <a:xfrm>
            <a:off x="406201" y="293079"/>
            <a:ext cx="7091877"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CC4A0"/>
              </a:buClr>
              <a:buSzPts val="4000"/>
              <a:buFont typeface="Ubuntu"/>
              <a:buNone/>
            </a:pPr>
            <a:r>
              <a:rPr lang="en-US" sz="4000" b="1" i="0" u="none" strike="noStrike" cap="none">
                <a:solidFill>
                  <a:srgbClr val="0CC4A0"/>
                </a:solidFill>
                <a:latin typeface="Ubuntu"/>
                <a:ea typeface="Ubuntu"/>
                <a:cs typeface="Ubuntu"/>
                <a:sym typeface="Ubuntu"/>
              </a:rPr>
              <a:t>Central Tendency</a:t>
            </a:r>
            <a:endParaRPr/>
          </a:p>
        </p:txBody>
      </p:sp>
      <p:sp>
        <p:nvSpPr>
          <p:cNvPr id="782" name="Google Shape;782;p60"/>
          <p:cNvSpPr txBox="1"/>
          <p:nvPr/>
        </p:nvSpPr>
        <p:spPr>
          <a:xfrm>
            <a:off x="2728418" y="3096718"/>
            <a:ext cx="2561022" cy="369332"/>
          </a:xfrm>
          <a:prstGeom prst="rect">
            <a:avLst/>
          </a:prstGeom>
          <a:blipFill rotWithShape="1">
            <a:blip r:embed="rId3">
              <a:alphaModFix/>
            </a:blip>
            <a:stretch>
              <a:fillRect l="-2380" r="-2379" b="-9835"/>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783" name="Google Shape;783;p60"/>
          <p:cNvSpPr txBox="1"/>
          <p:nvPr/>
        </p:nvSpPr>
        <p:spPr>
          <a:xfrm>
            <a:off x="5665790" y="3084413"/>
            <a:ext cx="2703689" cy="369332"/>
          </a:xfrm>
          <a:prstGeom prst="rect">
            <a:avLst/>
          </a:prstGeom>
          <a:blipFill rotWithShape="1">
            <a:blip r:embed="rId4">
              <a:alphaModFix/>
            </a:blip>
            <a:stretch>
              <a:fillRect l="-2251" r="-2701" b="-9835"/>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784" name="Google Shape;784;p60"/>
          <p:cNvSpPr txBox="1"/>
          <p:nvPr/>
        </p:nvSpPr>
        <p:spPr>
          <a:xfrm>
            <a:off x="9050946" y="3096718"/>
            <a:ext cx="2145844" cy="369332"/>
          </a:xfrm>
          <a:prstGeom prst="rect">
            <a:avLst/>
          </a:prstGeom>
          <a:blipFill rotWithShape="1">
            <a:blip r:embed="rId5">
              <a:alphaModFix/>
            </a:blip>
            <a:stretch>
              <a:fillRect l="-3407" r="-2838" b="-9835"/>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785" name="Google Shape;785;p60"/>
          <p:cNvSpPr txBox="1"/>
          <p:nvPr/>
        </p:nvSpPr>
        <p:spPr>
          <a:xfrm>
            <a:off x="4523390" y="3933908"/>
            <a:ext cx="4745915" cy="369332"/>
          </a:xfrm>
          <a:prstGeom prst="rect">
            <a:avLst/>
          </a:prstGeom>
          <a:blipFill rotWithShape="1">
            <a:blip r:embed="rId6">
              <a:alphaModFix/>
            </a:blip>
            <a:stretch>
              <a:fillRect l="-1154" r="-1154" b="-1147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90"/>
        <p:cNvGrpSpPr/>
        <p:nvPr/>
      </p:nvGrpSpPr>
      <p:grpSpPr>
        <a:xfrm>
          <a:off x="0" y="0"/>
          <a:ext cx="0" cy="0"/>
          <a:chOff x="0" y="0"/>
          <a:chExt cx="0" cy="0"/>
        </a:xfrm>
      </p:grpSpPr>
      <p:sp>
        <p:nvSpPr>
          <p:cNvPr id="791" name="Google Shape;791;p61"/>
          <p:cNvSpPr/>
          <p:nvPr/>
        </p:nvSpPr>
        <p:spPr>
          <a:xfrm>
            <a:off x="113263" y="163595"/>
            <a:ext cx="11952914" cy="6488875"/>
          </a:xfrm>
          <a:prstGeom prst="roundRect">
            <a:avLst>
              <a:gd name="adj" fmla="val 2702"/>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2" name="Google Shape;792;p61"/>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graphicFrame>
        <p:nvGraphicFramePr>
          <p:cNvPr id="793" name="Google Shape;793;p61"/>
          <p:cNvGraphicFramePr/>
          <p:nvPr/>
        </p:nvGraphicFramePr>
        <p:xfrm>
          <a:off x="469523" y="2225336"/>
          <a:ext cx="1944150" cy="2762200"/>
        </p:xfrm>
        <a:graphic>
          <a:graphicData uri="http://schemas.openxmlformats.org/drawingml/2006/table">
            <a:tbl>
              <a:tblPr firstRow="1" bandRow="1">
                <a:noFill/>
                <a:tableStyleId>{74607454-4D4F-467D-BBA7-2A77409627BA}</a:tableStyleId>
              </a:tblPr>
              <a:tblGrid>
                <a:gridCol w="1944150">
                  <a:extLst>
                    <a:ext uri="{9D8B030D-6E8A-4147-A177-3AD203B41FA5}">
                      <a16:colId xmlns:a16="http://schemas.microsoft.com/office/drawing/2014/main" val="20000"/>
                    </a:ext>
                  </a:extLst>
                </a:gridCol>
              </a:tblGrid>
              <a:tr h="331900">
                <a:tc>
                  <a:txBody>
                    <a:bodyPr/>
                    <a:lstStyle/>
                    <a:p>
                      <a:pPr marL="0" marR="0" lvl="0" indent="0" algn="l" rtl="0">
                        <a:spcBef>
                          <a:spcPts val="0"/>
                        </a:spcBef>
                        <a:spcAft>
                          <a:spcPts val="0"/>
                        </a:spcAft>
                        <a:buNone/>
                      </a:pPr>
                      <a:r>
                        <a:rPr lang="en-US" sz="1200">
                          <a:latin typeface="Ubuntu"/>
                          <a:ea typeface="Ubuntu"/>
                          <a:cs typeface="Ubuntu"/>
                          <a:sym typeface="Ubuntu"/>
                        </a:rPr>
                        <a:t>Employee_Salary (USD)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91050">
                <a:tc>
                  <a:txBody>
                    <a:bodyPr/>
                    <a:lstStyle/>
                    <a:p>
                      <a:pPr marL="0" marR="0" lvl="0" indent="0" algn="l" rtl="0">
                        <a:spcBef>
                          <a:spcPts val="0"/>
                        </a:spcBef>
                        <a:spcAft>
                          <a:spcPts val="0"/>
                        </a:spcAft>
                        <a:buNone/>
                      </a:pPr>
                      <a:r>
                        <a:rPr lang="en-US" sz="1400" b="0">
                          <a:latin typeface="Ubuntu"/>
                          <a:ea typeface="Ubuntu"/>
                          <a:cs typeface="Ubuntu"/>
                          <a:sym typeface="Ubuntu"/>
                        </a:rPr>
                        <a:t>24952</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91050">
                <a:tc>
                  <a:txBody>
                    <a:bodyPr/>
                    <a:lstStyle/>
                    <a:p>
                      <a:pPr marL="0" marR="0" lvl="0" indent="0" algn="l" rtl="0">
                        <a:spcBef>
                          <a:spcPts val="0"/>
                        </a:spcBef>
                        <a:spcAft>
                          <a:spcPts val="0"/>
                        </a:spcAft>
                        <a:buNone/>
                      </a:pPr>
                      <a:r>
                        <a:rPr lang="en-US" sz="1400" b="0">
                          <a:latin typeface="Ubuntu"/>
                          <a:ea typeface="Ubuntu"/>
                          <a:cs typeface="Ubuntu"/>
                          <a:sym typeface="Ubuntu"/>
                        </a:rPr>
                        <a:t>23420</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91050">
                <a:tc>
                  <a:txBody>
                    <a:bodyPr/>
                    <a:lstStyle/>
                    <a:p>
                      <a:pPr marL="0" marR="0" lvl="0" indent="0" algn="l" rtl="0">
                        <a:spcBef>
                          <a:spcPts val="0"/>
                        </a:spcBef>
                        <a:spcAft>
                          <a:spcPts val="0"/>
                        </a:spcAft>
                        <a:buNone/>
                      </a:pPr>
                      <a:r>
                        <a:rPr lang="en-US" sz="1400" b="0">
                          <a:latin typeface="Ubuntu"/>
                          <a:ea typeface="Ubuntu"/>
                          <a:cs typeface="Ubuntu"/>
                          <a:sym typeface="Ubuntu"/>
                        </a:rPr>
                        <a:t>10474</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91050">
                <a:tc>
                  <a:txBody>
                    <a:bodyPr/>
                    <a:lstStyle/>
                    <a:p>
                      <a:pPr marL="0" marR="0" lvl="0" indent="0" algn="l" rtl="0">
                        <a:spcBef>
                          <a:spcPts val="0"/>
                        </a:spcBef>
                        <a:spcAft>
                          <a:spcPts val="0"/>
                        </a:spcAft>
                        <a:buNone/>
                      </a:pPr>
                      <a:r>
                        <a:rPr lang="en-US" sz="1400" b="0">
                          <a:latin typeface="Ubuntu"/>
                          <a:ea typeface="Ubuntu"/>
                          <a:cs typeface="Ubuntu"/>
                          <a:sym typeface="Ubuntu"/>
                        </a:rPr>
                        <a:t>10000</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66100">
                <a:tc>
                  <a:txBody>
                    <a:bodyPr/>
                    <a:lstStyle/>
                    <a:p>
                      <a:pPr marL="0" marR="0" lvl="0" indent="0" algn="l" rtl="0">
                        <a:spcBef>
                          <a:spcPts val="0"/>
                        </a:spcBef>
                        <a:spcAft>
                          <a:spcPts val="0"/>
                        </a:spcAft>
                        <a:buNone/>
                      </a:pPr>
                      <a:r>
                        <a:rPr lang="en-US" sz="1400" b="0">
                          <a:latin typeface="Ubuntu"/>
                          <a:ea typeface="Ubuntu"/>
                          <a:cs typeface="Ubuntu"/>
                          <a:sym typeface="Ubuntu"/>
                        </a:rPr>
                        <a:t>29857</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794" name="Google Shape;794;p61"/>
          <p:cNvSpPr txBox="1"/>
          <p:nvPr/>
        </p:nvSpPr>
        <p:spPr>
          <a:xfrm>
            <a:off x="406201" y="293079"/>
            <a:ext cx="7091877"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CC4A0"/>
              </a:buClr>
              <a:buSzPts val="4000"/>
              <a:buFont typeface="Ubuntu"/>
              <a:buNone/>
            </a:pPr>
            <a:r>
              <a:rPr lang="en-US" sz="4000" b="1" i="0" u="none" strike="noStrike" cap="none">
                <a:solidFill>
                  <a:srgbClr val="0CC4A0"/>
                </a:solidFill>
                <a:latin typeface="Ubuntu"/>
                <a:ea typeface="Ubuntu"/>
                <a:cs typeface="Ubuntu"/>
                <a:sym typeface="Ubuntu"/>
              </a:rPr>
              <a:t>Data Distribution</a:t>
            </a:r>
            <a:endParaRPr/>
          </a:p>
        </p:txBody>
      </p:sp>
      <p:pic>
        <p:nvPicPr>
          <p:cNvPr id="795" name="Google Shape;795;p61"/>
          <p:cNvPicPr preferRelativeResize="0"/>
          <p:nvPr/>
        </p:nvPicPr>
        <p:blipFill rotWithShape="1">
          <a:blip r:embed="rId3">
            <a:alphaModFix/>
          </a:blip>
          <a:srcRect/>
          <a:stretch/>
        </p:blipFill>
        <p:spPr>
          <a:xfrm>
            <a:off x="3521101" y="1087241"/>
            <a:ext cx="7815088" cy="503835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1"/>
        <p:cNvGrpSpPr/>
        <p:nvPr/>
      </p:nvGrpSpPr>
      <p:grpSpPr>
        <a:xfrm>
          <a:off x="0" y="0"/>
          <a:ext cx="0" cy="0"/>
          <a:chOff x="0" y="0"/>
          <a:chExt cx="0" cy="0"/>
        </a:xfrm>
      </p:grpSpPr>
      <p:sp>
        <p:nvSpPr>
          <p:cNvPr id="152" name="Google Shape;152;p17"/>
          <p:cNvSpPr/>
          <p:nvPr/>
        </p:nvSpPr>
        <p:spPr>
          <a:xfrm>
            <a:off x="113263" y="163595"/>
            <a:ext cx="11952914" cy="6488875"/>
          </a:xfrm>
          <a:prstGeom prst="roundRect">
            <a:avLst>
              <a:gd name="adj" fmla="val 2702"/>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3" name="Google Shape;153;p17"/>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sp>
        <p:nvSpPr>
          <p:cNvPr id="154" name="Google Shape;154;p17"/>
          <p:cNvSpPr txBox="1"/>
          <p:nvPr/>
        </p:nvSpPr>
        <p:spPr>
          <a:xfrm>
            <a:off x="526736" y="2113566"/>
            <a:ext cx="7091877" cy="258532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0" i="0" u="none" strike="noStrike" cap="none">
                <a:solidFill>
                  <a:schemeClr val="lt1"/>
                </a:solidFill>
                <a:latin typeface="Ubuntu"/>
                <a:ea typeface="Ubuntu"/>
                <a:cs typeface="Ubuntu"/>
                <a:sym typeface="Ubuntu"/>
              </a:rPr>
              <a:t>Uses data analytics to predict product demand</a:t>
            </a:r>
            <a:endParaRPr/>
          </a:p>
          <a:p>
            <a:pPr marL="0" marR="0" lvl="0" indent="0" algn="l" rtl="0">
              <a:spcBef>
                <a:spcPts val="0"/>
              </a:spcBef>
              <a:spcAft>
                <a:spcPts val="0"/>
              </a:spcAft>
              <a:buNone/>
            </a:pPr>
            <a:endParaRPr sz="2400" b="0" i="0" u="none" strike="noStrike" cap="none">
              <a:solidFill>
                <a:schemeClr val="lt1"/>
              </a:solidFill>
              <a:latin typeface="Ubuntu"/>
              <a:ea typeface="Ubuntu"/>
              <a:cs typeface="Ubuntu"/>
              <a:sym typeface="Ubuntu"/>
            </a:endParaRPr>
          </a:p>
          <a:p>
            <a:pPr marL="0" marR="0" lvl="0" indent="0" algn="l" rtl="0">
              <a:spcBef>
                <a:spcPts val="0"/>
              </a:spcBef>
              <a:spcAft>
                <a:spcPts val="0"/>
              </a:spcAft>
              <a:buNone/>
            </a:pPr>
            <a:r>
              <a:rPr lang="en-US" sz="2400" b="0" i="0" u="none" strike="noStrike" cap="none">
                <a:solidFill>
                  <a:schemeClr val="lt1"/>
                </a:solidFill>
                <a:latin typeface="Ubuntu"/>
                <a:ea typeface="Ubuntu"/>
                <a:cs typeface="Ubuntu"/>
                <a:sym typeface="Ubuntu"/>
              </a:rPr>
              <a:t>Analyzes weather forecasts to stock appropriate items</a:t>
            </a:r>
            <a:endParaRPr/>
          </a:p>
          <a:p>
            <a:pPr marL="0" marR="0" lvl="0" indent="0" algn="l" rtl="0">
              <a:spcBef>
                <a:spcPts val="0"/>
              </a:spcBef>
              <a:spcAft>
                <a:spcPts val="0"/>
              </a:spcAft>
              <a:buNone/>
            </a:pPr>
            <a:endParaRPr sz="2400" b="0" i="0" u="none" strike="noStrike" cap="none">
              <a:solidFill>
                <a:schemeClr val="lt1"/>
              </a:solidFill>
              <a:latin typeface="Ubuntu"/>
              <a:ea typeface="Ubuntu"/>
              <a:cs typeface="Ubuntu"/>
              <a:sym typeface="Ubuntu"/>
            </a:endParaRPr>
          </a:p>
          <a:p>
            <a:pPr marL="0" marR="0" lvl="0" indent="0" algn="l" rtl="0">
              <a:spcBef>
                <a:spcPts val="0"/>
              </a:spcBef>
              <a:spcAft>
                <a:spcPts val="0"/>
              </a:spcAft>
              <a:buNone/>
            </a:pPr>
            <a:r>
              <a:rPr lang="en-US" sz="2400" b="0" i="0" u="none" strike="noStrike" cap="none">
                <a:solidFill>
                  <a:srgbClr val="FFC000"/>
                </a:solidFill>
                <a:latin typeface="Ubuntu"/>
                <a:ea typeface="Ubuntu"/>
                <a:cs typeface="Ubuntu"/>
                <a:sym typeface="Ubuntu"/>
              </a:rPr>
              <a:t>Famous example: </a:t>
            </a:r>
            <a:r>
              <a:rPr lang="en-US" sz="2400" b="0" i="0" u="none" strike="noStrike" cap="none">
                <a:solidFill>
                  <a:schemeClr val="lt1"/>
                </a:solidFill>
                <a:latin typeface="Ubuntu"/>
                <a:ea typeface="Ubuntu"/>
                <a:cs typeface="Ubuntu"/>
                <a:sym typeface="Ubuntu"/>
              </a:rPr>
              <a:t>Increased Pop-Tart sales before hurricanes</a:t>
            </a:r>
            <a:endParaRPr/>
          </a:p>
        </p:txBody>
      </p:sp>
      <p:sp>
        <p:nvSpPr>
          <p:cNvPr id="155" name="Google Shape;155;p17"/>
          <p:cNvSpPr txBox="1"/>
          <p:nvPr/>
        </p:nvSpPr>
        <p:spPr>
          <a:xfrm>
            <a:off x="5698775" y="6250450"/>
            <a:ext cx="6564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chemeClr val="lt1"/>
                </a:solidFill>
                <a:latin typeface="Arial"/>
                <a:ea typeface="Arial"/>
                <a:cs typeface="Arial"/>
                <a:sym typeface="Arial"/>
              </a:rPr>
              <a:t>Reference: Food Logistics, </a:t>
            </a:r>
            <a:r>
              <a:rPr lang="en-US" sz="1400" b="0" i="0" u="sng" strike="noStrike" cap="none">
                <a:solidFill>
                  <a:srgbClr val="0CC4A0"/>
                </a:solidFill>
                <a:latin typeface="Arial"/>
                <a:ea typeface="Arial"/>
                <a:cs typeface="Arial"/>
                <a:sym typeface="Arial"/>
                <a:hlinkClick r:id="rId3">
                  <a:extLst>
                    <a:ext uri="{A12FA001-AC4F-418D-AE19-62706E023703}">
                      <ahyp:hlinkClr xmlns:ahyp="http://schemas.microsoft.com/office/drawing/2018/hyperlinkcolor" val="tx"/>
                    </a:ext>
                  </a:extLst>
                </a:hlinkClick>
              </a:rPr>
              <a:t>Walmart Uses Weather Forecasts To Predict Sales</a:t>
            </a:r>
            <a:endParaRPr sz="1400" b="0" i="0" u="none" strike="noStrike" cap="none">
              <a:solidFill>
                <a:schemeClr val="lt1"/>
              </a:solidFill>
              <a:latin typeface="Arial"/>
              <a:ea typeface="Arial"/>
              <a:cs typeface="Arial"/>
              <a:sym typeface="Arial"/>
            </a:endParaRPr>
          </a:p>
        </p:txBody>
      </p:sp>
      <p:pic>
        <p:nvPicPr>
          <p:cNvPr id="156" name="Google Shape;156;p17"/>
          <p:cNvPicPr preferRelativeResize="0"/>
          <p:nvPr/>
        </p:nvPicPr>
        <p:blipFill rotWithShape="1">
          <a:blip r:embed="rId4">
            <a:alphaModFix/>
          </a:blip>
          <a:srcRect/>
          <a:stretch/>
        </p:blipFill>
        <p:spPr>
          <a:xfrm>
            <a:off x="7957271" y="2768967"/>
            <a:ext cx="3652837" cy="87611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799"/>
        <p:cNvGrpSpPr/>
        <p:nvPr/>
      </p:nvGrpSpPr>
      <p:grpSpPr>
        <a:xfrm>
          <a:off x="0" y="0"/>
          <a:ext cx="0" cy="0"/>
          <a:chOff x="0" y="0"/>
          <a:chExt cx="0" cy="0"/>
        </a:xfrm>
      </p:grpSpPr>
      <p:sp>
        <p:nvSpPr>
          <p:cNvPr id="800" name="Google Shape;800;p62"/>
          <p:cNvSpPr/>
          <p:nvPr/>
        </p:nvSpPr>
        <p:spPr>
          <a:xfrm rot="601894" flipH="1">
            <a:off x="-323856" y="4680307"/>
            <a:ext cx="12839712" cy="6559925"/>
          </a:xfrm>
          <a:custGeom>
            <a:avLst/>
            <a:gdLst/>
            <a:ahLst/>
            <a:cxnLst/>
            <a:rect l="l" t="t" r="r" b="b"/>
            <a:pathLst>
              <a:path w="19259568" h="9839888" extrusionOk="0">
                <a:moveTo>
                  <a:pt x="19259568" y="0"/>
                </a:moveTo>
                <a:lnTo>
                  <a:pt x="0" y="0"/>
                </a:lnTo>
                <a:lnTo>
                  <a:pt x="0" y="9839888"/>
                </a:lnTo>
                <a:lnTo>
                  <a:pt x="19259568" y="9839888"/>
                </a:lnTo>
                <a:lnTo>
                  <a:pt x="19259568" y="0"/>
                </a:lnTo>
                <a:close/>
              </a:path>
            </a:pathLst>
          </a:custGeom>
          <a:blipFill rotWithShape="1">
            <a:blip r:embed="rId3">
              <a:alphaModFix/>
            </a:blip>
            <a:stretch>
              <a:fillRect/>
            </a:stretch>
          </a:blipFill>
          <a:ln>
            <a:noFill/>
          </a:ln>
        </p:spPr>
        <p:txBody>
          <a:bodyPr/>
          <a:lstStyle/>
          <a:p>
            <a:endParaRPr lang="en-US"/>
          </a:p>
        </p:txBody>
      </p:sp>
      <p:sp>
        <p:nvSpPr>
          <p:cNvPr id="801" name="Google Shape;801;p62"/>
          <p:cNvSpPr/>
          <p:nvPr/>
        </p:nvSpPr>
        <p:spPr>
          <a:xfrm rot="737082">
            <a:off x="7425150" y="-2831953"/>
            <a:ext cx="7909077" cy="4040820"/>
          </a:xfrm>
          <a:custGeom>
            <a:avLst/>
            <a:gdLst/>
            <a:ahLst/>
            <a:cxnLst/>
            <a:rect l="l" t="t" r="r" b="b"/>
            <a:pathLst>
              <a:path w="11863616" h="6061230" extrusionOk="0">
                <a:moveTo>
                  <a:pt x="0" y="0"/>
                </a:moveTo>
                <a:lnTo>
                  <a:pt x="11863616" y="0"/>
                </a:lnTo>
                <a:lnTo>
                  <a:pt x="11863616" y="6061229"/>
                </a:lnTo>
                <a:lnTo>
                  <a:pt x="0" y="6061229"/>
                </a:lnTo>
                <a:lnTo>
                  <a:pt x="0" y="0"/>
                </a:lnTo>
                <a:close/>
              </a:path>
            </a:pathLst>
          </a:custGeom>
          <a:blipFill rotWithShape="1">
            <a:blip r:embed="rId3">
              <a:alphaModFix/>
            </a:blip>
            <a:stretch>
              <a:fillRect/>
            </a:stretch>
          </a:blipFill>
          <a:ln>
            <a:noFill/>
          </a:ln>
        </p:spPr>
        <p:txBody>
          <a:bodyPr/>
          <a:lstStyle/>
          <a:p>
            <a:endParaRPr lang="en-US"/>
          </a:p>
        </p:txBody>
      </p:sp>
      <p:sp>
        <p:nvSpPr>
          <p:cNvPr id="802" name="Google Shape;802;p62"/>
          <p:cNvSpPr txBox="1"/>
          <p:nvPr/>
        </p:nvSpPr>
        <p:spPr>
          <a:xfrm>
            <a:off x="1858298" y="2547117"/>
            <a:ext cx="9721293" cy="2538002"/>
          </a:xfrm>
          <a:prstGeom prst="rect">
            <a:avLst/>
          </a:prstGeom>
          <a:noFill/>
          <a:ln>
            <a:noFill/>
          </a:ln>
        </p:spPr>
        <p:txBody>
          <a:bodyPr spcFirstLastPara="1" wrap="square" lIns="0" tIns="0" rIns="0" bIns="0" anchor="t" anchorCtr="0">
            <a:spAutoFit/>
          </a:bodyPr>
          <a:lstStyle/>
          <a:p>
            <a:pPr marL="0" marR="0" lvl="0" indent="0" algn="l" rtl="0">
              <a:lnSpc>
                <a:spcPct val="125612"/>
              </a:lnSpc>
              <a:spcBef>
                <a:spcPts val="0"/>
              </a:spcBef>
              <a:spcAft>
                <a:spcPts val="0"/>
              </a:spcAft>
              <a:buClr>
                <a:srgbClr val="0CC4A0"/>
              </a:buClr>
              <a:buSzPts val="5392"/>
              <a:buFont typeface="Ubuntu"/>
              <a:buNone/>
            </a:pPr>
            <a:r>
              <a:rPr lang="en-US" sz="5392" b="1" i="0" u="none" strike="noStrike" cap="none">
                <a:solidFill>
                  <a:srgbClr val="0CC4A0"/>
                </a:solidFill>
                <a:latin typeface="Ubuntu"/>
                <a:ea typeface="Ubuntu"/>
                <a:cs typeface="Ubuntu"/>
                <a:sym typeface="Ubuntu"/>
              </a:rPr>
              <a:t>Visual Clues</a:t>
            </a:r>
            <a:endParaRPr/>
          </a:p>
          <a:p>
            <a:pPr marL="0" marR="0" lvl="0" indent="0" algn="l" rtl="0">
              <a:lnSpc>
                <a:spcPct val="125612"/>
              </a:lnSpc>
              <a:spcBef>
                <a:spcPts val="0"/>
              </a:spcBef>
              <a:spcAft>
                <a:spcPts val="0"/>
              </a:spcAft>
              <a:buClr>
                <a:srgbClr val="FFFFFF"/>
              </a:buClr>
              <a:buSzPts val="5392"/>
              <a:buFont typeface="Ubuntu"/>
              <a:buNone/>
            </a:pPr>
            <a:r>
              <a:rPr lang="en-US" sz="5392" b="0" i="0" u="none" strike="noStrike" cap="none">
                <a:solidFill>
                  <a:srgbClr val="FFFFFF"/>
                </a:solidFill>
                <a:latin typeface="Ubuntu"/>
                <a:ea typeface="Ubuntu"/>
                <a:cs typeface="Ubuntu"/>
                <a:sym typeface="Ubuntu"/>
              </a:rPr>
              <a:t>Interpreting Data Through the Power of Charts</a:t>
            </a:r>
            <a:endParaRPr/>
          </a:p>
        </p:txBody>
      </p:sp>
      <p:sp>
        <p:nvSpPr>
          <p:cNvPr id="803" name="Google Shape;803;p62"/>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08"/>
        <p:cNvGrpSpPr/>
        <p:nvPr/>
      </p:nvGrpSpPr>
      <p:grpSpPr>
        <a:xfrm>
          <a:off x="0" y="0"/>
          <a:ext cx="0" cy="0"/>
          <a:chOff x="0" y="0"/>
          <a:chExt cx="0" cy="0"/>
        </a:xfrm>
      </p:grpSpPr>
      <p:sp>
        <p:nvSpPr>
          <p:cNvPr id="809" name="Google Shape;809;p63"/>
          <p:cNvSpPr/>
          <p:nvPr/>
        </p:nvSpPr>
        <p:spPr>
          <a:xfrm>
            <a:off x="113263" y="163595"/>
            <a:ext cx="11952914" cy="6488875"/>
          </a:xfrm>
          <a:prstGeom prst="roundRect">
            <a:avLst>
              <a:gd name="adj" fmla="val 2702"/>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10" name="Google Shape;810;p63"/>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sp>
        <p:nvSpPr>
          <p:cNvPr id="811" name="Google Shape;811;p63"/>
          <p:cNvSpPr txBox="1"/>
          <p:nvPr/>
        </p:nvSpPr>
        <p:spPr>
          <a:xfrm>
            <a:off x="406201" y="293079"/>
            <a:ext cx="7091877"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CC4A0"/>
              </a:buClr>
              <a:buSzPts val="4000"/>
              <a:buFont typeface="Ubuntu"/>
              <a:buNone/>
            </a:pPr>
            <a:r>
              <a:rPr lang="en-US" sz="4000" b="1" i="0" u="none" strike="noStrike" cap="none">
                <a:solidFill>
                  <a:srgbClr val="0CC4A0"/>
                </a:solidFill>
                <a:latin typeface="Ubuntu"/>
                <a:ea typeface="Ubuntu"/>
                <a:cs typeface="Ubuntu"/>
                <a:sym typeface="Ubuntu"/>
              </a:rPr>
              <a:t>Bookstore Sales</a:t>
            </a:r>
            <a:endParaRPr/>
          </a:p>
        </p:txBody>
      </p:sp>
      <p:pic>
        <p:nvPicPr>
          <p:cNvPr id="812" name="Google Shape;812;p63"/>
          <p:cNvPicPr preferRelativeResize="0"/>
          <p:nvPr/>
        </p:nvPicPr>
        <p:blipFill rotWithShape="1">
          <a:blip r:embed="rId3">
            <a:alphaModFix/>
          </a:blip>
          <a:srcRect/>
          <a:stretch/>
        </p:blipFill>
        <p:spPr>
          <a:xfrm>
            <a:off x="2104636" y="1271311"/>
            <a:ext cx="7982728" cy="484023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17"/>
        <p:cNvGrpSpPr/>
        <p:nvPr/>
      </p:nvGrpSpPr>
      <p:grpSpPr>
        <a:xfrm>
          <a:off x="0" y="0"/>
          <a:ext cx="0" cy="0"/>
          <a:chOff x="0" y="0"/>
          <a:chExt cx="0" cy="0"/>
        </a:xfrm>
      </p:grpSpPr>
      <p:sp>
        <p:nvSpPr>
          <p:cNvPr id="818" name="Google Shape;818;p64"/>
          <p:cNvSpPr/>
          <p:nvPr/>
        </p:nvSpPr>
        <p:spPr>
          <a:xfrm>
            <a:off x="113263" y="163595"/>
            <a:ext cx="11952914" cy="6488875"/>
          </a:xfrm>
          <a:prstGeom prst="roundRect">
            <a:avLst>
              <a:gd name="adj" fmla="val 2702"/>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19" name="Google Shape;819;p64"/>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sp>
        <p:nvSpPr>
          <p:cNvPr id="820" name="Google Shape;820;p64"/>
          <p:cNvSpPr txBox="1"/>
          <p:nvPr/>
        </p:nvSpPr>
        <p:spPr>
          <a:xfrm>
            <a:off x="406201" y="293079"/>
            <a:ext cx="7091877"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CC4A0"/>
              </a:buClr>
              <a:buSzPts val="4000"/>
              <a:buFont typeface="Ubuntu"/>
              <a:buNone/>
            </a:pPr>
            <a:r>
              <a:rPr lang="en-US" sz="4000" b="1" i="0" u="none" strike="noStrike" cap="none">
                <a:solidFill>
                  <a:srgbClr val="0CC4A0"/>
                </a:solidFill>
                <a:latin typeface="Ubuntu"/>
                <a:ea typeface="Ubuntu"/>
                <a:cs typeface="Ubuntu"/>
                <a:sym typeface="Ubuntu"/>
              </a:rPr>
              <a:t>Customer Age Distribution</a:t>
            </a:r>
            <a:endParaRPr/>
          </a:p>
        </p:txBody>
      </p:sp>
      <p:pic>
        <p:nvPicPr>
          <p:cNvPr id="821" name="Google Shape;821;p64"/>
          <p:cNvPicPr preferRelativeResize="0"/>
          <p:nvPr/>
        </p:nvPicPr>
        <p:blipFill rotWithShape="1">
          <a:blip r:embed="rId3">
            <a:alphaModFix/>
          </a:blip>
          <a:srcRect/>
          <a:stretch/>
        </p:blipFill>
        <p:spPr>
          <a:xfrm>
            <a:off x="3526096" y="1219495"/>
            <a:ext cx="5139809" cy="5304132"/>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26"/>
        <p:cNvGrpSpPr/>
        <p:nvPr/>
      </p:nvGrpSpPr>
      <p:grpSpPr>
        <a:xfrm>
          <a:off x="0" y="0"/>
          <a:ext cx="0" cy="0"/>
          <a:chOff x="0" y="0"/>
          <a:chExt cx="0" cy="0"/>
        </a:xfrm>
      </p:grpSpPr>
      <p:sp>
        <p:nvSpPr>
          <p:cNvPr id="827" name="Google Shape;827;p65"/>
          <p:cNvSpPr/>
          <p:nvPr/>
        </p:nvSpPr>
        <p:spPr>
          <a:xfrm>
            <a:off x="113263" y="163595"/>
            <a:ext cx="11952914" cy="6488875"/>
          </a:xfrm>
          <a:prstGeom prst="roundRect">
            <a:avLst>
              <a:gd name="adj" fmla="val 2702"/>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28" name="Google Shape;828;p65"/>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sp>
        <p:nvSpPr>
          <p:cNvPr id="829" name="Google Shape;829;p65"/>
          <p:cNvSpPr txBox="1"/>
          <p:nvPr/>
        </p:nvSpPr>
        <p:spPr>
          <a:xfrm>
            <a:off x="406201" y="293079"/>
            <a:ext cx="7091877"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CC4A0"/>
              </a:buClr>
              <a:buSzPts val="4000"/>
              <a:buFont typeface="Ubuntu"/>
              <a:buNone/>
            </a:pPr>
            <a:r>
              <a:rPr lang="en-US" sz="4000" b="1" i="0" u="none" strike="noStrike" cap="none">
                <a:solidFill>
                  <a:srgbClr val="0CC4A0"/>
                </a:solidFill>
                <a:latin typeface="Ubuntu"/>
                <a:ea typeface="Ubuntu"/>
                <a:cs typeface="Ubuntu"/>
                <a:sym typeface="Ubuntu"/>
              </a:rPr>
              <a:t>Website Traffic</a:t>
            </a:r>
            <a:endParaRPr/>
          </a:p>
        </p:txBody>
      </p:sp>
      <p:pic>
        <p:nvPicPr>
          <p:cNvPr id="830" name="Google Shape;830;p65"/>
          <p:cNvPicPr preferRelativeResize="0"/>
          <p:nvPr/>
        </p:nvPicPr>
        <p:blipFill rotWithShape="1">
          <a:blip r:embed="rId3">
            <a:alphaModFix/>
          </a:blip>
          <a:srcRect/>
          <a:stretch/>
        </p:blipFill>
        <p:spPr>
          <a:xfrm>
            <a:off x="2206744" y="1360434"/>
            <a:ext cx="7778512" cy="484023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35"/>
        <p:cNvGrpSpPr/>
        <p:nvPr/>
      </p:nvGrpSpPr>
      <p:grpSpPr>
        <a:xfrm>
          <a:off x="0" y="0"/>
          <a:ext cx="0" cy="0"/>
          <a:chOff x="0" y="0"/>
          <a:chExt cx="0" cy="0"/>
        </a:xfrm>
      </p:grpSpPr>
      <p:sp>
        <p:nvSpPr>
          <p:cNvPr id="836" name="Google Shape;836;p66"/>
          <p:cNvSpPr/>
          <p:nvPr/>
        </p:nvSpPr>
        <p:spPr>
          <a:xfrm>
            <a:off x="113263" y="163595"/>
            <a:ext cx="11952914" cy="6488875"/>
          </a:xfrm>
          <a:prstGeom prst="roundRect">
            <a:avLst>
              <a:gd name="adj" fmla="val 2702"/>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37" name="Google Shape;837;p66"/>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sp>
        <p:nvSpPr>
          <p:cNvPr id="838" name="Google Shape;838;p66"/>
          <p:cNvSpPr txBox="1"/>
          <p:nvPr/>
        </p:nvSpPr>
        <p:spPr>
          <a:xfrm>
            <a:off x="406201" y="293079"/>
            <a:ext cx="7091877"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CC4A0"/>
              </a:buClr>
              <a:buSzPts val="4000"/>
              <a:buFont typeface="Ubuntu"/>
              <a:buNone/>
            </a:pPr>
            <a:r>
              <a:rPr lang="en-US" sz="4000" b="1" i="0" u="none" strike="noStrike" cap="none">
                <a:solidFill>
                  <a:srgbClr val="0CC4A0"/>
                </a:solidFill>
                <a:latin typeface="Ubuntu"/>
                <a:ea typeface="Ubuntu"/>
                <a:cs typeface="Ubuntu"/>
                <a:sym typeface="Ubuntu"/>
              </a:rPr>
              <a:t>Revenue Shares By Product</a:t>
            </a:r>
            <a:endParaRPr/>
          </a:p>
        </p:txBody>
      </p:sp>
      <p:pic>
        <p:nvPicPr>
          <p:cNvPr id="839" name="Google Shape;839;p66"/>
          <p:cNvPicPr preferRelativeResize="0"/>
          <p:nvPr/>
        </p:nvPicPr>
        <p:blipFill rotWithShape="1">
          <a:blip r:embed="rId3">
            <a:alphaModFix/>
          </a:blip>
          <a:srcRect/>
          <a:stretch/>
        </p:blipFill>
        <p:spPr>
          <a:xfrm>
            <a:off x="2188456" y="1133064"/>
            <a:ext cx="7815088" cy="521513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44"/>
        <p:cNvGrpSpPr/>
        <p:nvPr/>
      </p:nvGrpSpPr>
      <p:grpSpPr>
        <a:xfrm>
          <a:off x="0" y="0"/>
          <a:ext cx="0" cy="0"/>
          <a:chOff x="0" y="0"/>
          <a:chExt cx="0" cy="0"/>
        </a:xfrm>
      </p:grpSpPr>
      <p:sp>
        <p:nvSpPr>
          <p:cNvPr id="845" name="Google Shape;845;p67"/>
          <p:cNvSpPr/>
          <p:nvPr/>
        </p:nvSpPr>
        <p:spPr>
          <a:xfrm>
            <a:off x="113263" y="163595"/>
            <a:ext cx="11952914" cy="6488875"/>
          </a:xfrm>
          <a:prstGeom prst="roundRect">
            <a:avLst>
              <a:gd name="adj" fmla="val 2702"/>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46" name="Google Shape;846;p67"/>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sp>
        <p:nvSpPr>
          <p:cNvPr id="847" name="Google Shape;847;p67"/>
          <p:cNvSpPr txBox="1"/>
          <p:nvPr/>
        </p:nvSpPr>
        <p:spPr>
          <a:xfrm>
            <a:off x="406201" y="293079"/>
            <a:ext cx="10181157"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CC4A0"/>
              </a:buClr>
              <a:buSzPts val="4000"/>
              <a:buFont typeface="Ubuntu"/>
              <a:buNone/>
            </a:pPr>
            <a:r>
              <a:rPr lang="en-US" sz="4000" b="1" i="0" u="none" strike="noStrike" cap="none">
                <a:solidFill>
                  <a:srgbClr val="0CC4A0"/>
                </a:solidFill>
                <a:latin typeface="Ubuntu"/>
                <a:ea typeface="Ubuntu"/>
                <a:cs typeface="Ubuntu"/>
                <a:sym typeface="Ubuntu"/>
              </a:rPr>
              <a:t>Temperature vs. Energy Consumption</a:t>
            </a:r>
            <a:endParaRPr/>
          </a:p>
        </p:txBody>
      </p:sp>
      <p:pic>
        <p:nvPicPr>
          <p:cNvPr id="848" name="Google Shape;848;p67"/>
          <p:cNvPicPr preferRelativeResize="0"/>
          <p:nvPr/>
        </p:nvPicPr>
        <p:blipFill rotWithShape="1">
          <a:blip r:embed="rId3">
            <a:alphaModFix/>
          </a:blip>
          <a:srcRect/>
          <a:stretch/>
        </p:blipFill>
        <p:spPr>
          <a:xfrm>
            <a:off x="1949188" y="1242423"/>
            <a:ext cx="8293625" cy="502921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53"/>
        <p:cNvGrpSpPr/>
        <p:nvPr/>
      </p:nvGrpSpPr>
      <p:grpSpPr>
        <a:xfrm>
          <a:off x="0" y="0"/>
          <a:ext cx="0" cy="0"/>
          <a:chOff x="0" y="0"/>
          <a:chExt cx="0" cy="0"/>
        </a:xfrm>
      </p:grpSpPr>
      <p:sp>
        <p:nvSpPr>
          <p:cNvPr id="854" name="Google Shape;854;p68"/>
          <p:cNvSpPr/>
          <p:nvPr/>
        </p:nvSpPr>
        <p:spPr>
          <a:xfrm>
            <a:off x="113263" y="163595"/>
            <a:ext cx="11952914" cy="6488875"/>
          </a:xfrm>
          <a:prstGeom prst="roundRect">
            <a:avLst>
              <a:gd name="adj" fmla="val 2702"/>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55" name="Google Shape;855;p68"/>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sp>
        <p:nvSpPr>
          <p:cNvPr id="856" name="Google Shape;856;p68"/>
          <p:cNvSpPr txBox="1"/>
          <p:nvPr/>
        </p:nvSpPr>
        <p:spPr>
          <a:xfrm>
            <a:off x="406201" y="293079"/>
            <a:ext cx="10181157"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CC4A0"/>
              </a:buClr>
              <a:buSzPts val="4000"/>
              <a:buFont typeface="Ubuntu"/>
              <a:buNone/>
            </a:pPr>
            <a:r>
              <a:rPr lang="en-US" sz="4000" b="1" i="0" u="none" strike="noStrike" cap="none">
                <a:solidFill>
                  <a:srgbClr val="0CC4A0"/>
                </a:solidFill>
                <a:latin typeface="Ubuntu"/>
                <a:ea typeface="Ubuntu"/>
                <a:cs typeface="Ubuntu"/>
                <a:sym typeface="Ubuntu"/>
              </a:rPr>
              <a:t>Product Performance</a:t>
            </a:r>
            <a:endParaRPr/>
          </a:p>
        </p:txBody>
      </p:sp>
      <p:pic>
        <p:nvPicPr>
          <p:cNvPr id="857" name="Google Shape;857;p68"/>
          <p:cNvPicPr preferRelativeResize="0"/>
          <p:nvPr/>
        </p:nvPicPr>
        <p:blipFill rotWithShape="1">
          <a:blip r:embed="rId3">
            <a:alphaModFix/>
          </a:blip>
          <a:srcRect/>
          <a:stretch/>
        </p:blipFill>
        <p:spPr>
          <a:xfrm>
            <a:off x="2225032" y="1124571"/>
            <a:ext cx="7741936" cy="5035306"/>
          </a:xfrm>
          <a:prstGeom prst="rect">
            <a:avLst/>
          </a:prstGeom>
          <a:noFill/>
          <a:ln>
            <a:noFill/>
          </a:ln>
        </p:spPr>
      </p:pic>
      <p:sp>
        <p:nvSpPr>
          <p:cNvPr id="858" name="Google Shape;858;p68"/>
          <p:cNvSpPr txBox="1"/>
          <p:nvPr/>
        </p:nvSpPr>
        <p:spPr>
          <a:xfrm>
            <a:off x="2378260" y="5898267"/>
            <a:ext cx="2165978"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rgbClr val="FF0000"/>
                </a:solidFill>
                <a:latin typeface="Ubuntu"/>
                <a:ea typeface="Ubuntu"/>
                <a:cs typeface="Ubuntu"/>
                <a:sym typeface="Ubuntu"/>
              </a:rPr>
              <a:t>Bubble size represent Revenue</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862"/>
        <p:cNvGrpSpPr/>
        <p:nvPr/>
      </p:nvGrpSpPr>
      <p:grpSpPr>
        <a:xfrm>
          <a:off x="0" y="0"/>
          <a:ext cx="0" cy="0"/>
          <a:chOff x="0" y="0"/>
          <a:chExt cx="0" cy="0"/>
        </a:xfrm>
      </p:grpSpPr>
      <p:sp>
        <p:nvSpPr>
          <p:cNvPr id="863" name="Google Shape;863;p69"/>
          <p:cNvSpPr/>
          <p:nvPr/>
        </p:nvSpPr>
        <p:spPr>
          <a:xfrm>
            <a:off x="6130631" y="-28007"/>
            <a:ext cx="6344838" cy="8229828"/>
          </a:xfrm>
          <a:custGeom>
            <a:avLst/>
            <a:gdLst/>
            <a:ahLst/>
            <a:cxnLst/>
            <a:rect l="l" t="t" r="r" b="b"/>
            <a:pathLst>
              <a:path w="9544661" h="12380288" extrusionOk="0">
                <a:moveTo>
                  <a:pt x="0" y="0"/>
                </a:moveTo>
                <a:lnTo>
                  <a:pt x="9544661" y="0"/>
                </a:lnTo>
                <a:lnTo>
                  <a:pt x="9544661" y="12380288"/>
                </a:lnTo>
                <a:lnTo>
                  <a:pt x="0" y="12380288"/>
                </a:lnTo>
                <a:lnTo>
                  <a:pt x="0" y="0"/>
                </a:lnTo>
                <a:close/>
              </a:path>
            </a:pathLst>
          </a:custGeom>
          <a:blipFill rotWithShape="1">
            <a:blip r:embed="rId3">
              <a:alphaModFix amt="23000"/>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64" name="Google Shape;864;p69"/>
          <p:cNvSpPr txBox="1"/>
          <p:nvPr/>
        </p:nvSpPr>
        <p:spPr>
          <a:xfrm>
            <a:off x="3059237" y="2547117"/>
            <a:ext cx="8409717" cy="2491516"/>
          </a:xfrm>
          <a:prstGeom prst="rect">
            <a:avLst/>
          </a:prstGeom>
          <a:noFill/>
          <a:ln>
            <a:noFill/>
          </a:ln>
        </p:spPr>
        <p:txBody>
          <a:bodyPr spcFirstLastPara="1" wrap="square" lIns="0" tIns="0" rIns="0" bIns="0" anchor="t" anchorCtr="0">
            <a:spAutoFit/>
          </a:bodyPr>
          <a:lstStyle/>
          <a:p>
            <a:pPr marL="0" marR="0" lvl="0" indent="0" algn="l" rtl="0">
              <a:lnSpc>
                <a:spcPct val="141104"/>
              </a:lnSpc>
              <a:spcBef>
                <a:spcPts val="0"/>
              </a:spcBef>
              <a:spcAft>
                <a:spcPts val="0"/>
              </a:spcAft>
              <a:buClr>
                <a:srgbClr val="0CC4A0"/>
              </a:buClr>
              <a:buSzPts val="4800"/>
              <a:buFont typeface="Ubuntu"/>
              <a:buNone/>
            </a:pPr>
            <a:r>
              <a:rPr lang="en-US" sz="4800" b="1" i="0" u="none" strike="noStrike" cap="none">
                <a:solidFill>
                  <a:srgbClr val="0CC4A0"/>
                </a:solidFill>
                <a:latin typeface="Ubuntu"/>
                <a:ea typeface="Ubuntu"/>
                <a:cs typeface="Ubuntu"/>
                <a:sym typeface="Ubuntu"/>
              </a:rPr>
              <a:t>Challenge</a:t>
            </a:r>
            <a:endParaRPr/>
          </a:p>
          <a:p>
            <a:pPr marL="0" marR="0" lvl="0" indent="0" algn="l" rtl="0">
              <a:lnSpc>
                <a:spcPct val="141104"/>
              </a:lnSpc>
              <a:spcBef>
                <a:spcPts val="0"/>
              </a:spcBef>
              <a:spcAft>
                <a:spcPts val="0"/>
              </a:spcAft>
              <a:buClr>
                <a:srgbClr val="FFC000"/>
              </a:buClr>
              <a:buSzPts val="4800"/>
              <a:buFont typeface="Ubuntu"/>
              <a:buNone/>
            </a:pPr>
            <a:r>
              <a:rPr lang="en-US" sz="4800" b="1">
                <a:solidFill>
                  <a:srgbClr val="FFC000"/>
                </a:solidFill>
                <a:latin typeface="Ubuntu"/>
                <a:ea typeface="Ubuntu"/>
                <a:cs typeface="Ubuntu"/>
                <a:sym typeface="Ubuntu"/>
              </a:rPr>
              <a:t>Data Detectives</a:t>
            </a:r>
            <a:endParaRPr sz="4800" b="1" i="0" u="none" strike="noStrike" cap="none">
              <a:solidFill>
                <a:srgbClr val="FFC000"/>
              </a:solidFill>
              <a:latin typeface="Ubuntu"/>
              <a:ea typeface="Ubuntu"/>
              <a:cs typeface="Ubuntu"/>
              <a:sym typeface="Ubuntu"/>
            </a:endParaRPr>
          </a:p>
          <a:p>
            <a:pPr marL="0" marR="0" lvl="0" indent="0" algn="l" rtl="0">
              <a:lnSpc>
                <a:spcPct val="188138"/>
              </a:lnSpc>
              <a:spcBef>
                <a:spcPts val="0"/>
              </a:spcBef>
              <a:spcAft>
                <a:spcPts val="0"/>
              </a:spcAft>
              <a:buClr>
                <a:srgbClr val="FFFFFF"/>
              </a:buClr>
              <a:buSzPts val="3600"/>
              <a:buFont typeface="Ubuntu"/>
              <a:buNone/>
            </a:pPr>
            <a:r>
              <a:rPr lang="en-US" sz="3600" b="0" i="0" u="none" strike="noStrike" cap="none">
                <a:solidFill>
                  <a:srgbClr val="FFFFFF"/>
                </a:solidFill>
                <a:latin typeface="Ubuntu"/>
                <a:ea typeface="Ubuntu"/>
                <a:cs typeface="Ubuntu"/>
                <a:sym typeface="Ubuntu"/>
              </a:rPr>
              <a:t>Uncovering Types, Trends, and Insights</a:t>
            </a:r>
            <a:endParaRPr/>
          </a:p>
        </p:txBody>
      </p:sp>
      <p:sp>
        <p:nvSpPr>
          <p:cNvPr id="865" name="Google Shape;865;p69"/>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pic>
        <p:nvPicPr>
          <p:cNvPr id="866" name="Google Shape;866;p69"/>
          <p:cNvPicPr preferRelativeResize="0"/>
          <p:nvPr/>
        </p:nvPicPr>
        <p:blipFill rotWithShape="1">
          <a:blip r:embed="rId4">
            <a:alphaModFix/>
          </a:blip>
          <a:srcRect/>
          <a:stretch/>
        </p:blipFill>
        <p:spPr>
          <a:xfrm>
            <a:off x="1537013" y="2594184"/>
            <a:ext cx="1262836" cy="1669632"/>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71"/>
        <p:cNvGrpSpPr/>
        <p:nvPr/>
      </p:nvGrpSpPr>
      <p:grpSpPr>
        <a:xfrm>
          <a:off x="0" y="0"/>
          <a:ext cx="0" cy="0"/>
          <a:chOff x="0" y="0"/>
          <a:chExt cx="0" cy="0"/>
        </a:xfrm>
      </p:grpSpPr>
      <p:sp>
        <p:nvSpPr>
          <p:cNvPr id="872" name="Google Shape;872;p70"/>
          <p:cNvSpPr/>
          <p:nvPr/>
        </p:nvSpPr>
        <p:spPr>
          <a:xfrm>
            <a:off x="113263" y="163595"/>
            <a:ext cx="11952914" cy="6488875"/>
          </a:xfrm>
          <a:prstGeom prst="roundRect">
            <a:avLst>
              <a:gd name="adj" fmla="val 2702"/>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73" name="Google Shape;873;p70"/>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sp>
        <p:nvSpPr>
          <p:cNvPr id="874" name="Google Shape;874;p70"/>
          <p:cNvSpPr txBox="1"/>
          <p:nvPr/>
        </p:nvSpPr>
        <p:spPr>
          <a:xfrm>
            <a:off x="406201" y="293079"/>
            <a:ext cx="10181157"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CC4A0"/>
              </a:buClr>
              <a:buSzPts val="4000"/>
              <a:buFont typeface="Ubuntu"/>
              <a:buNone/>
            </a:pPr>
            <a:r>
              <a:rPr lang="en-US" sz="4000" b="1" i="0" u="none" strike="noStrike" cap="none">
                <a:solidFill>
                  <a:srgbClr val="0CC4A0"/>
                </a:solidFill>
                <a:latin typeface="Ubuntu"/>
                <a:ea typeface="Ubuntu"/>
                <a:cs typeface="Ubuntu"/>
                <a:sym typeface="Ubuntu"/>
              </a:rPr>
              <a:t>Challenge: Data Detectives</a:t>
            </a:r>
            <a:endParaRPr/>
          </a:p>
        </p:txBody>
      </p:sp>
      <p:sp>
        <p:nvSpPr>
          <p:cNvPr id="875" name="Google Shape;875;p70"/>
          <p:cNvSpPr txBox="1"/>
          <p:nvPr/>
        </p:nvSpPr>
        <p:spPr>
          <a:xfrm>
            <a:off x="432040" y="1149961"/>
            <a:ext cx="11315359" cy="73866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a:solidFill>
                  <a:srgbClr val="FFC000"/>
                </a:solidFill>
                <a:latin typeface="Ubuntu"/>
                <a:ea typeface="Ubuntu"/>
                <a:cs typeface="Ubuntu"/>
                <a:sym typeface="Ubuntu"/>
              </a:rPr>
              <a:t>FitTech</a:t>
            </a:r>
            <a:r>
              <a:rPr lang="en-US" sz="2400">
                <a:solidFill>
                  <a:schemeClr val="lt1"/>
                </a:solidFill>
                <a:latin typeface="Ubuntu"/>
                <a:ea typeface="Ubuntu"/>
                <a:cs typeface="Ubuntu"/>
                <a:sym typeface="Ubuntu"/>
              </a:rPr>
              <a:t>, a modern fitness center, has provided a sample dataset of 10 members. Here's the dataset:</a:t>
            </a:r>
            <a:endParaRPr sz="2400" b="0" i="0">
              <a:solidFill>
                <a:schemeClr val="lt1"/>
              </a:solidFill>
              <a:latin typeface="Ubuntu"/>
              <a:ea typeface="Ubuntu"/>
              <a:cs typeface="Ubuntu"/>
              <a:sym typeface="Ubuntu"/>
            </a:endParaRPr>
          </a:p>
        </p:txBody>
      </p:sp>
      <p:sp>
        <p:nvSpPr>
          <p:cNvPr id="876" name="Google Shape;876;p70"/>
          <p:cNvSpPr txBox="1"/>
          <p:nvPr/>
        </p:nvSpPr>
        <p:spPr>
          <a:xfrm>
            <a:off x="406201" y="5829646"/>
            <a:ext cx="1081262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a:solidFill>
                  <a:schemeClr val="lt1"/>
                </a:solidFill>
                <a:latin typeface="Ubuntu"/>
                <a:ea typeface="Ubuntu"/>
                <a:cs typeface="Ubuntu"/>
                <a:sym typeface="Ubuntu"/>
              </a:rPr>
              <a:t>Get this challenge’s files from </a:t>
            </a:r>
            <a:r>
              <a:rPr lang="en-US" sz="1800" b="0" i="0">
                <a:solidFill>
                  <a:srgbClr val="FFC000"/>
                </a:solidFill>
                <a:latin typeface="Ubuntu"/>
                <a:ea typeface="Ubuntu"/>
                <a:cs typeface="Ubuntu"/>
                <a:sym typeface="Ubuntu"/>
              </a:rPr>
              <a:t>Module 01 Live Lesson Challenge </a:t>
            </a:r>
            <a:r>
              <a:rPr lang="en-US" sz="1800" b="0" i="0">
                <a:solidFill>
                  <a:schemeClr val="lt1"/>
                </a:solidFill>
                <a:latin typeface="Ubuntu"/>
                <a:ea typeface="Ubuntu"/>
                <a:cs typeface="Ubuntu"/>
                <a:sym typeface="Ubuntu"/>
              </a:rPr>
              <a:t>in</a:t>
            </a:r>
            <a:r>
              <a:rPr lang="en-US" sz="1800" b="0" i="0">
                <a:solidFill>
                  <a:srgbClr val="FFC000"/>
                </a:solidFill>
                <a:latin typeface="Ubuntu"/>
                <a:ea typeface="Ubuntu"/>
                <a:cs typeface="Ubuntu"/>
                <a:sym typeface="Ubuntu"/>
              </a:rPr>
              <a:t> </a:t>
            </a:r>
            <a:r>
              <a:rPr lang="en-US" sz="1800" b="0" i="0">
                <a:solidFill>
                  <a:srgbClr val="0CC4A0"/>
                </a:solidFill>
                <a:latin typeface="Ubuntu"/>
                <a:ea typeface="Ubuntu"/>
                <a:cs typeface="Ubuntu"/>
                <a:sym typeface="Ubuntu"/>
              </a:rPr>
              <a:t>Google Classroom</a:t>
            </a:r>
            <a:endParaRPr sz="1800">
              <a:solidFill>
                <a:srgbClr val="0CC4A0"/>
              </a:solidFill>
              <a:latin typeface="Calibri"/>
              <a:ea typeface="Calibri"/>
              <a:cs typeface="Calibri"/>
              <a:sym typeface="Calibri"/>
            </a:endParaRPr>
          </a:p>
        </p:txBody>
      </p:sp>
      <p:graphicFrame>
        <p:nvGraphicFramePr>
          <p:cNvPr id="877" name="Google Shape;877;p70"/>
          <p:cNvGraphicFramePr/>
          <p:nvPr/>
        </p:nvGraphicFramePr>
        <p:xfrm>
          <a:off x="458500" y="1976446"/>
          <a:ext cx="11262500" cy="3641125"/>
        </p:xfrm>
        <a:graphic>
          <a:graphicData uri="http://schemas.openxmlformats.org/drawingml/2006/table">
            <a:tbl>
              <a:tblPr firstRow="1" firstCol="1" bandRow="1">
                <a:noFill/>
                <a:tableStyleId>{74607454-4D4F-467D-BBA7-2A77409627BA}</a:tableStyleId>
              </a:tblPr>
              <a:tblGrid>
                <a:gridCol w="1099600">
                  <a:extLst>
                    <a:ext uri="{9D8B030D-6E8A-4147-A177-3AD203B41FA5}">
                      <a16:colId xmlns:a16="http://schemas.microsoft.com/office/drawing/2014/main" val="20000"/>
                    </a:ext>
                  </a:extLst>
                </a:gridCol>
                <a:gridCol w="715425">
                  <a:extLst>
                    <a:ext uri="{9D8B030D-6E8A-4147-A177-3AD203B41FA5}">
                      <a16:colId xmlns:a16="http://schemas.microsoft.com/office/drawing/2014/main" val="20001"/>
                    </a:ext>
                  </a:extLst>
                </a:gridCol>
                <a:gridCol w="1417650">
                  <a:extLst>
                    <a:ext uri="{9D8B030D-6E8A-4147-A177-3AD203B41FA5}">
                      <a16:colId xmlns:a16="http://schemas.microsoft.com/office/drawing/2014/main" val="20002"/>
                    </a:ext>
                  </a:extLst>
                </a:gridCol>
                <a:gridCol w="1170275">
                  <a:extLst>
                    <a:ext uri="{9D8B030D-6E8A-4147-A177-3AD203B41FA5}">
                      <a16:colId xmlns:a16="http://schemas.microsoft.com/office/drawing/2014/main" val="20003"/>
                    </a:ext>
                  </a:extLst>
                </a:gridCol>
                <a:gridCol w="1095050">
                  <a:extLst>
                    <a:ext uri="{9D8B030D-6E8A-4147-A177-3AD203B41FA5}">
                      <a16:colId xmlns:a16="http://schemas.microsoft.com/office/drawing/2014/main" val="20004"/>
                    </a:ext>
                  </a:extLst>
                </a:gridCol>
                <a:gridCol w="1099600">
                  <a:extLst>
                    <a:ext uri="{9D8B030D-6E8A-4147-A177-3AD203B41FA5}">
                      <a16:colId xmlns:a16="http://schemas.microsoft.com/office/drawing/2014/main" val="20005"/>
                    </a:ext>
                  </a:extLst>
                </a:gridCol>
                <a:gridCol w="1265825">
                  <a:extLst>
                    <a:ext uri="{9D8B030D-6E8A-4147-A177-3AD203B41FA5}">
                      <a16:colId xmlns:a16="http://schemas.microsoft.com/office/drawing/2014/main" val="20006"/>
                    </a:ext>
                  </a:extLst>
                </a:gridCol>
                <a:gridCol w="933375">
                  <a:extLst>
                    <a:ext uri="{9D8B030D-6E8A-4147-A177-3AD203B41FA5}">
                      <a16:colId xmlns:a16="http://schemas.microsoft.com/office/drawing/2014/main" val="20007"/>
                    </a:ext>
                  </a:extLst>
                </a:gridCol>
                <a:gridCol w="1099600">
                  <a:extLst>
                    <a:ext uri="{9D8B030D-6E8A-4147-A177-3AD203B41FA5}">
                      <a16:colId xmlns:a16="http://schemas.microsoft.com/office/drawing/2014/main" val="20008"/>
                    </a:ext>
                  </a:extLst>
                </a:gridCol>
                <a:gridCol w="1366100">
                  <a:extLst>
                    <a:ext uri="{9D8B030D-6E8A-4147-A177-3AD203B41FA5}">
                      <a16:colId xmlns:a16="http://schemas.microsoft.com/office/drawing/2014/main" val="20009"/>
                    </a:ext>
                  </a:extLst>
                </a:gridCol>
              </a:tblGrid>
              <a:tr h="527375">
                <a:tc>
                  <a:txBody>
                    <a:bodyPr/>
                    <a:lstStyle/>
                    <a:p>
                      <a:pPr marL="0" marR="0" lvl="0" indent="0" algn="ctr" rtl="0">
                        <a:spcBef>
                          <a:spcPts val="0"/>
                        </a:spcBef>
                        <a:spcAft>
                          <a:spcPts val="0"/>
                        </a:spcAft>
                        <a:buNone/>
                      </a:pPr>
                      <a:r>
                        <a:rPr lang="en-US" sz="1200" b="1" i="0" u="none" strike="noStrike">
                          <a:solidFill>
                            <a:schemeClr val="lt1"/>
                          </a:solidFill>
                          <a:latin typeface="Ubuntu"/>
                          <a:ea typeface="Ubuntu"/>
                          <a:cs typeface="Ubuntu"/>
                          <a:sym typeface="Ubuntu"/>
                        </a:rPr>
                        <a:t>Member ID</a:t>
                      </a:r>
                      <a:endParaRPr/>
                    </a:p>
                  </a:txBody>
                  <a:tcPr marL="6350"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b="1" i="0" u="none" strike="noStrike">
                          <a:solidFill>
                            <a:schemeClr val="lt1"/>
                          </a:solidFill>
                          <a:latin typeface="Ubuntu"/>
                          <a:ea typeface="Ubuntu"/>
                          <a:cs typeface="Ubuntu"/>
                          <a:sym typeface="Ubuntu"/>
                        </a:rPr>
                        <a:t>Age</a:t>
                      </a:r>
                      <a:endParaRPr/>
                    </a:p>
                  </a:txBody>
                  <a:tcPr marL="6350"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b="1" i="0" u="none" strike="noStrike">
                          <a:solidFill>
                            <a:schemeClr val="lt1"/>
                          </a:solidFill>
                          <a:latin typeface="Ubuntu"/>
                          <a:ea typeface="Ubuntu"/>
                          <a:cs typeface="Ubuntu"/>
                          <a:sym typeface="Ubuntu"/>
                        </a:rPr>
                        <a:t>Monthly Fee ($)</a:t>
                      </a:r>
                      <a:endParaRPr/>
                    </a:p>
                  </a:txBody>
                  <a:tcPr marL="6350"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b="1" i="0" u="none" strike="noStrike">
                          <a:solidFill>
                            <a:schemeClr val="lt1"/>
                          </a:solidFill>
                          <a:latin typeface="Ubuntu"/>
                          <a:ea typeface="Ubuntu"/>
                          <a:cs typeface="Ubuntu"/>
                          <a:sym typeface="Ubuntu"/>
                        </a:rPr>
                        <a:t>Visits per Month</a:t>
                      </a:r>
                      <a:endParaRPr/>
                    </a:p>
                  </a:txBody>
                  <a:tcPr marL="6350"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b="1" i="0" u="none" strike="noStrike">
                          <a:solidFill>
                            <a:schemeClr val="lt1"/>
                          </a:solidFill>
                          <a:latin typeface="Ubuntu"/>
                          <a:ea typeface="Ubuntu"/>
                          <a:cs typeface="Ubuntu"/>
                          <a:sym typeface="Ubuntu"/>
                        </a:rPr>
                        <a:t>Profession</a:t>
                      </a:r>
                      <a:endParaRPr/>
                    </a:p>
                  </a:txBody>
                  <a:tcPr marL="6350"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b="1" i="0" u="none" strike="noStrike">
                          <a:solidFill>
                            <a:schemeClr val="lt1"/>
                          </a:solidFill>
                          <a:latin typeface="Ubuntu"/>
                          <a:ea typeface="Ubuntu"/>
                          <a:cs typeface="Ubuntu"/>
                          <a:sym typeface="Ubuntu"/>
                        </a:rPr>
                        <a:t>Membership Type</a:t>
                      </a:r>
                      <a:endParaRPr/>
                    </a:p>
                  </a:txBody>
                  <a:tcPr marL="6350"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b="1" i="0" u="none" strike="noStrike">
                          <a:solidFill>
                            <a:schemeClr val="lt1"/>
                          </a:solidFill>
                          <a:latin typeface="Ubuntu"/>
                          <a:ea typeface="Ubuntu"/>
                          <a:cs typeface="Ubuntu"/>
                          <a:sym typeface="Ubuntu"/>
                        </a:rPr>
                        <a:t>Join Date</a:t>
                      </a:r>
                      <a:endParaRPr/>
                    </a:p>
                  </a:txBody>
                  <a:tcPr marL="6350"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b="1" i="0" u="none" strike="noStrike">
                          <a:solidFill>
                            <a:schemeClr val="lt1"/>
                          </a:solidFill>
                          <a:latin typeface="Ubuntu"/>
                          <a:ea typeface="Ubuntu"/>
                          <a:cs typeface="Ubuntu"/>
                          <a:sym typeface="Ubuntu"/>
                        </a:rPr>
                        <a:t>Uses App</a:t>
                      </a:r>
                      <a:endParaRPr/>
                    </a:p>
                  </a:txBody>
                  <a:tcPr marL="6350"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b="1" i="0" u="none" strike="noStrike">
                          <a:solidFill>
                            <a:schemeClr val="lt1"/>
                          </a:solidFill>
                          <a:latin typeface="Ubuntu"/>
                          <a:ea typeface="Ubuntu"/>
                          <a:cs typeface="Ubuntu"/>
                          <a:sym typeface="Ubuntu"/>
                        </a:rPr>
                        <a:t>Has Personal Trainer</a:t>
                      </a:r>
                      <a:endParaRPr/>
                    </a:p>
                  </a:txBody>
                  <a:tcPr marL="6350"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b="1" i="0" u="none" strike="noStrike">
                          <a:solidFill>
                            <a:schemeClr val="lt1"/>
                          </a:solidFill>
                          <a:latin typeface="Ubuntu"/>
                          <a:ea typeface="Ubuntu"/>
                          <a:cs typeface="Ubuntu"/>
                          <a:sym typeface="Ubuntu"/>
                        </a:rPr>
                        <a:t>Meeting Goals</a:t>
                      </a:r>
                      <a:endParaRPr/>
                    </a:p>
                  </a:txBody>
                  <a:tcPr marL="6350"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11375">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1</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24</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45</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12</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Student</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Basic</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2023-01-15</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Yes</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No</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TRUE</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11375">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2</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38</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85</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20</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Manager</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Premium</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2023-01-20</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Yes</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Yes</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TRUE</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11375">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3</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45</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65</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8</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Teacher</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Basic</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2023-01-10</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No</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No</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FALSE</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11375">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4</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29</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85</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15</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Nurse</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Premium</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2023-01-25</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Yes</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Yes</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TRUE</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11375">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5</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52</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45</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4</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Doctor</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Basic</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2023-01-12</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No</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No</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FALSE</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11375">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6</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33</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85</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16</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Engineer</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Premium</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2023-01-18</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Yes</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Yes</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TRUE</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11375">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7</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28</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65</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10</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Designer</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Basic</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2023-01-22</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Yes</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No</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FALSE</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11375">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8</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41</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85</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18</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Lawyer</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Premium</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2023-01-28</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Yes</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Yes</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TRUE</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311375">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9</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35</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45</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6</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Writer</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Basic</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2023-01-14</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No</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No</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FALSE</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311375">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10</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47</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85</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22</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Consultant</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Premium</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2023-01-30</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Yes</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Yes</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TRUE</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82"/>
        <p:cNvGrpSpPr/>
        <p:nvPr/>
      </p:nvGrpSpPr>
      <p:grpSpPr>
        <a:xfrm>
          <a:off x="0" y="0"/>
          <a:ext cx="0" cy="0"/>
          <a:chOff x="0" y="0"/>
          <a:chExt cx="0" cy="0"/>
        </a:xfrm>
      </p:grpSpPr>
      <p:sp>
        <p:nvSpPr>
          <p:cNvPr id="883" name="Google Shape;883;p71"/>
          <p:cNvSpPr/>
          <p:nvPr/>
        </p:nvSpPr>
        <p:spPr>
          <a:xfrm>
            <a:off x="113263" y="163595"/>
            <a:ext cx="11952914" cy="6488875"/>
          </a:xfrm>
          <a:prstGeom prst="roundRect">
            <a:avLst>
              <a:gd name="adj" fmla="val 2702"/>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84" name="Google Shape;884;p71"/>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sp>
        <p:nvSpPr>
          <p:cNvPr id="885" name="Google Shape;885;p71"/>
          <p:cNvSpPr txBox="1"/>
          <p:nvPr/>
        </p:nvSpPr>
        <p:spPr>
          <a:xfrm>
            <a:off x="406201" y="293079"/>
            <a:ext cx="10181157"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CC4A0"/>
              </a:buClr>
              <a:buSzPts val="4000"/>
              <a:buFont typeface="Ubuntu"/>
              <a:buNone/>
            </a:pPr>
            <a:r>
              <a:rPr lang="en-US" sz="4000" b="1" i="0" u="none" strike="noStrike" cap="none">
                <a:solidFill>
                  <a:srgbClr val="0CC4A0"/>
                </a:solidFill>
                <a:latin typeface="Ubuntu"/>
                <a:ea typeface="Ubuntu"/>
                <a:cs typeface="Ubuntu"/>
                <a:sym typeface="Ubuntu"/>
              </a:rPr>
              <a:t>Challenge: Data Detectives</a:t>
            </a:r>
            <a:endParaRPr/>
          </a:p>
        </p:txBody>
      </p:sp>
      <p:sp>
        <p:nvSpPr>
          <p:cNvPr id="886" name="Google Shape;886;p71"/>
          <p:cNvSpPr txBox="1"/>
          <p:nvPr/>
        </p:nvSpPr>
        <p:spPr>
          <a:xfrm>
            <a:off x="406201" y="1279991"/>
            <a:ext cx="11315359" cy="406265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0" i="0">
                <a:solidFill>
                  <a:srgbClr val="FFC000"/>
                </a:solidFill>
                <a:latin typeface="Ubuntu"/>
                <a:ea typeface="Ubuntu"/>
                <a:cs typeface="Ubuntu"/>
                <a:sym typeface="Ubuntu"/>
              </a:rPr>
              <a:t>In this challenge </a:t>
            </a:r>
            <a:r>
              <a:rPr lang="en-US" sz="2400">
                <a:solidFill>
                  <a:schemeClr val="lt1"/>
                </a:solidFill>
                <a:latin typeface="Ubuntu"/>
                <a:ea typeface="Ubuntu"/>
                <a:cs typeface="Ubuntu"/>
                <a:sym typeface="Ubuntu"/>
              </a:rPr>
              <a:t>you will:</a:t>
            </a:r>
            <a:endParaRPr sz="2400" b="0" i="0">
              <a:solidFill>
                <a:schemeClr val="lt1"/>
              </a:solidFill>
              <a:latin typeface="Ubuntu"/>
              <a:ea typeface="Ubuntu"/>
              <a:cs typeface="Ubuntu"/>
              <a:sym typeface="Ubuntu"/>
            </a:endParaRPr>
          </a:p>
          <a:p>
            <a:pPr marL="0" marR="0" lvl="0" indent="0" algn="l" rtl="0">
              <a:spcBef>
                <a:spcPts val="0"/>
              </a:spcBef>
              <a:spcAft>
                <a:spcPts val="0"/>
              </a:spcAft>
              <a:buNone/>
            </a:pPr>
            <a:endParaRPr sz="2000" b="0" i="0">
              <a:solidFill>
                <a:schemeClr val="lt1"/>
              </a:solidFill>
              <a:latin typeface="Ubuntu"/>
              <a:ea typeface="Ubuntu"/>
              <a:cs typeface="Ubuntu"/>
              <a:sym typeface="Ubuntu"/>
            </a:endParaRPr>
          </a:p>
          <a:p>
            <a:pPr marL="457200" marR="0" lvl="0" indent="-457200" algn="l" rtl="0">
              <a:spcBef>
                <a:spcPts val="0"/>
              </a:spcBef>
              <a:spcAft>
                <a:spcPts val="0"/>
              </a:spcAft>
              <a:buClr>
                <a:srgbClr val="0CC4A0"/>
              </a:buClr>
              <a:buSzPts val="2000"/>
              <a:buFont typeface="Calibri"/>
              <a:buAutoNum type="arabicPeriod"/>
            </a:pPr>
            <a:r>
              <a:rPr lang="en-US" sz="2000" b="0" i="0">
                <a:solidFill>
                  <a:srgbClr val="0CC4A0"/>
                </a:solidFill>
                <a:latin typeface="Ubuntu"/>
                <a:ea typeface="Ubuntu"/>
                <a:cs typeface="Ubuntu"/>
                <a:sym typeface="Ubuntu"/>
              </a:rPr>
              <a:t>Variable Analysis</a:t>
            </a:r>
            <a:endParaRPr/>
          </a:p>
          <a:p>
            <a:pPr marL="800100" marR="0" lvl="1" indent="-342900" algn="l" rtl="0">
              <a:spcBef>
                <a:spcPts val="0"/>
              </a:spcBef>
              <a:spcAft>
                <a:spcPts val="0"/>
              </a:spcAft>
              <a:buClr>
                <a:schemeClr val="lt1"/>
              </a:buClr>
              <a:buSzPts val="2000"/>
              <a:buFont typeface="Arial"/>
              <a:buChar char="•"/>
            </a:pPr>
            <a:r>
              <a:rPr lang="en-US" sz="2000" b="0" i="0" u="none" strike="noStrike" cap="none">
                <a:solidFill>
                  <a:schemeClr val="lt1"/>
                </a:solidFill>
                <a:latin typeface="Ubuntu"/>
                <a:ea typeface="Ubuntu"/>
                <a:cs typeface="Ubuntu"/>
                <a:sym typeface="Ubuntu"/>
              </a:rPr>
              <a:t>Identify the types of variables in the dataset</a:t>
            </a:r>
            <a:endParaRPr/>
          </a:p>
          <a:p>
            <a:pPr marL="800100" marR="0" lvl="1" indent="-215900" algn="l" rtl="0">
              <a:spcBef>
                <a:spcPts val="0"/>
              </a:spcBef>
              <a:spcAft>
                <a:spcPts val="0"/>
              </a:spcAft>
              <a:buClr>
                <a:schemeClr val="dk1"/>
              </a:buClr>
              <a:buSzPts val="2000"/>
              <a:buFont typeface="Arial"/>
              <a:buNone/>
            </a:pPr>
            <a:endParaRPr sz="2000" b="0" i="0" u="none" strike="noStrike" cap="none">
              <a:solidFill>
                <a:schemeClr val="lt1"/>
              </a:solidFill>
              <a:latin typeface="Ubuntu"/>
              <a:ea typeface="Ubuntu"/>
              <a:cs typeface="Ubuntu"/>
              <a:sym typeface="Ubuntu"/>
            </a:endParaRPr>
          </a:p>
          <a:p>
            <a:pPr marL="457200" marR="0" lvl="0" indent="-457200" algn="l" rtl="0">
              <a:spcBef>
                <a:spcPts val="0"/>
              </a:spcBef>
              <a:spcAft>
                <a:spcPts val="0"/>
              </a:spcAft>
              <a:buClr>
                <a:srgbClr val="0CC4A0"/>
              </a:buClr>
              <a:buSzPts val="2000"/>
              <a:buFont typeface="Calibri"/>
              <a:buAutoNum type="arabicPeriod"/>
            </a:pPr>
            <a:r>
              <a:rPr lang="en-US" sz="2000" b="0" i="0">
                <a:solidFill>
                  <a:srgbClr val="0CC4A0"/>
                </a:solidFill>
                <a:latin typeface="Ubuntu"/>
                <a:ea typeface="Ubuntu"/>
                <a:cs typeface="Ubuntu"/>
                <a:sym typeface="Ubuntu"/>
              </a:rPr>
              <a:t>Basic Calculations</a:t>
            </a:r>
            <a:endParaRPr/>
          </a:p>
          <a:p>
            <a:pPr marL="800100" marR="0" lvl="1" indent="-342900" algn="l" rtl="0">
              <a:spcBef>
                <a:spcPts val="0"/>
              </a:spcBef>
              <a:spcAft>
                <a:spcPts val="0"/>
              </a:spcAft>
              <a:buClr>
                <a:schemeClr val="lt1"/>
              </a:buClr>
              <a:buSzPts val="2000"/>
              <a:buFont typeface="Arial"/>
              <a:buChar char="•"/>
            </a:pPr>
            <a:r>
              <a:rPr lang="en-US" sz="2000" b="0" i="0" u="none" strike="noStrike" cap="none">
                <a:solidFill>
                  <a:schemeClr val="lt1"/>
                </a:solidFill>
                <a:latin typeface="Ubuntu"/>
                <a:ea typeface="Ubuntu"/>
                <a:cs typeface="Ubuntu"/>
                <a:sym typeface="Ubuntu"/>
              </a:rPr>
              <a:t>Calculate the mean for monthly fee</a:t>
            </a:r>
            <a:endParaRPr/>
          </a:p>
          <a:p>
            <a:pPr marL="800100" marR="0" lvl="1" indent="-342900" algn="l" rtl="0">
              <a:spcBef>
                <a:spcPts val="0"/>
              </a:spcBef>
              <a:spcAft>
                <a:spcPts val="0"/>
              </a:spcAft>
              <a:buClr>
                <a:schemeClr val="lt1"/>
              </a:buClr>
              <a:buSzPts val="2000"/>
              <a:buFont typeface="Arial"/>
              <a:buChar char="•"/>
            </a:pPr>
            <a:r>
              <a:rPr lang="en-US" sz="2000" b="0" i="0" u="none" strike="noStrike" cap="none">
                <a:solidFill>
                  <a:schemeClr val="lt1"/>
                </a:solidFill>
                <a:latin typeface="Ubuntu"/>
                <a:ea typeface="Ubuntu"/>
                <a:cs typeface="Ubuntu"/>
                <a:sym typeface="Ubuntu"/>
              </a:rPr>
              <a:t>Find the median number of visits per month</a:t>
            </a:r>
            <a:endParaRPr/>
          </a:p>
          <a:p>
            <a:pPr marL="800100" marR="0" lvl="1" indent="-215900" algn="l" rtl="0">
              <a:spcBef>
                <a:spcPts val="0"/>
              </a:spcBef>
              <a:spcAft>
                <a:spcPts val="0"/>
              </a:spcAft>
              <a:buClr>
                <a:schemeClr val="dk1"/>
              </a:buClr>
              <a:buSzPts val="2000"/>
              <a:buFont typeface="Arial"/>
              <a:buNone/>
            </a:pPr>
            <a:endParaRPr sz="2000" b="0" i="0" u="none" strike="noStrike" cap="none">
              <a:solidFill>
                <a:schemeClr val="lt1"/>
              </a:solidFill>
              <a:latin typeface="Ubuntu"/>
              <a:ea typeface="Ubuntu"/>
              <a:cs typeface="Ubuntu"/>
              <a:sym typeface="Ubuntu"/>
            </a:endParaRPr>
          </a:p>
          <a:p>
            <a:pPr marL="457200" marR="0" lvl="0" indent="-457200" algn="l" rtl="0">
              <a:spcBef>
                <a:spcPts val="0"/>
              </a:spcBef>
              <a:spcAft>
                <a:spcPts val="0"/>
              </a:spcAft>
              <a:buClr>
                <a:srgbClr val="0CC4A0"/>
              </a:buClr>
              <a:buSzPts val="2000"/>
              <a:buFont typeface="Calibri"/>
              <a:buAutoNum type="arabicPeriod"/>
            </a:pPr>
            <a:r>
              <a:rPr lang="en-US" sz="2000" b="0" i="0">
                <a:solidFill>
                  <a:srgbClr val="0CC4A0"/>
                </a:solidFill>
                <a:latin typeface="Ubuntu"/>
                <a:ea typeface="Ubuntu"/>
                <a:cs typeface="Ubuntu"/>
                <a:sym typeface="Ubuntu"/>
              </a:rPr>
              <a:t>Data Interpretation</a:t>
            </a:r>
            <a:endParaRPr/>
          </a:p>
          <a:p>
            <a:pPr marL="800100" marR="0" lvl="1" indent="-342900" algn="l" rtl="0">
              <a:spcBef>
                <a:spcPts val="0"/>
              </a:spcBef>
              <a:spcAft>
                <a:spcPts val="0"/>
              </a:spcAft>
              <a:buClr>
                <a:schemeClr val="lt1"/>
              </a:buClr>
              <a:buSzPts val="2000"/>
              <a:buFont typeface="Arial"/>
              <a:buChar char="•"/>
            </a:pPr>
            <a:r>
              <a:rPr lang="en-US" sz="2000" b="0" i="0" u="none" strike="noStrike" cap="none">
                <a:solidFill>
                  <a:schemeClr val="lt1"/>
                </a:solidFill>
                <a:latin typeface="Ubuntu"/>
                <a:ea typeface="Ubuntu"/>
                <a:cs typeface="Ubuntu"/>
                <a:sym typeface="Ubuntu"/>
              </a:rPr>
              <a:t>What relationship do you observe between membership type and meeting goals?</a:t>
            </a:r>
            <a:endParaRPr/>
          </a:p>
          <a:p>
            <a:pPr marL="800100" marR="0" lvl="1" indent="-342900" algn="l" rtl="0">
              <a:spcBef>
                <a:spcPts val="0"/>
              </a:spcBef>
              <a:spcAft>
                <a:spcPts val="0"/>
              </a:spcAft>
              <a:buClr>
                <a:schemeClr val="lt1"/>
              </a:buClr>
              <a:buSzPts val="2000"/>
              <a:buFont typeface="Arial"/>
              <a:buChar char="•"/>
            </a:pPr>
            <a:r>
              <a:rPr lang="en-US" sz="2000" b="0" i="0" u="none" strike="noStrike" cap="none">
                <a:solidFill>
                  <a:schemeClr val="lt1"/>
                </a:solidFill>
                <a:latin typeface="Ubuntu"/>
                <a:ea typeface="Ubuntu"/>
                <a:cs typeface="Ubuntu"/>
                <a:sym typeface="Ubuntu"/>
              </a:rPr>
              <a:t>Is there any apparent correlation between monthly visits and meeting goals?</a:t>
            </a:r>
            <a:endParaRPr/>
          </a:p>
          <a:p>
            <a:pPr marL="800100" marR="0" lvl="1" indent="-342900" algn="l" rtl="0">
              <a:spcBef>
                <a:spcPts val="0"/>
              </a:spcBef>
              <a:spcAft>
                <a:spcPts val="0"/>
              </a:spcAft>
              <a:buClr>
                <a:schemeClr val="lt1"/>
              </a:buClr>
              <a:buSzPts val="2000"/>
              <a:buFont typeface="Arial"/>
              <a:buChar char="•"/>
            </a:pPr>
            <a:r>
              <a:rPr lang="en-US" sz="2000" b="0" i="0" u="none" strike="noStrike" cap="none">
                <a:solidFill>
                  <a:schemeClr val="lt1"/>
                </a:solidFill>
                <a:latin typeface="Ubuntu"/>
                <a:ea typeface="Ubuntu"/>
                <a:cs typeface="Ubuntu"/>
                <a:sym typeface="Ubuntu"/>
              </a:rPr>
              <a:t>What patterns do you notice about app usage across different membership types?</a:t>
            </a:r>
            <a:endParaRPr/>
          </a:p>
        </p:txBody>
      </p:sp>
      <p:sp>
        <p:nvSpPr>
          <p:cNvPr id="887" name="Google Shape;887;p71"/>
          <p:cNvSpPr txBox="1"/>
          <p:nvPr/>
        </p:nvSpPr>
        <p:spPr>
          <a:xfrm>
            <a:off x="406201" y="5829646"/>
            <a:ext cx="1081262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a:solidFill>
                  <a:schemeClr val="lt1"/>
                </a:solidFill>
                <a:latin typeface="Ubuntu"/>
                <a:ea typeface="Ubuntu"/>
                <a:cs typeface="Ubuntu"/>
                <a:sym typeface="Ubuntu"/>
              </a:rPr>
              <a:t>Get this challenge’s files from </a:t>
            </a:r>
            <a:r>
              <a:rPr lang="en-US" sz="1800" b="0" i="0">
                <a:solidFill>
                  <a:srgbClr val="FFC000"/>
                </a:solidFill>
                <a:latin typeface="Ubuntu"/>
                <a:ea typeface="Ubuntu"/>
                <a:cs typeface="Ubuntu"/>
                <a:sym typeface="Ubuntu"/>
              </a:rPr>
              <a:t>Module 01 Live Lesson Challenge </a:t>
            </a:r>
            <a:r>
              <a:rPr lang="en-US" sz="1800" b="0" i="0">
                <a:solidFill>
                  <a:schemeClr val="lt1"/>
                </a:solidFill>
                <a:latin typeface="Ubuntu"/>
                <a:ea typeface="Ubuntu"/>
                <a:cs typeface="Ubuntu"/>
                <a:sym typeface="Ubuntu"/>
              </a:rPr>
              <a:t>in</a:t>
            </a:r>
            <a:r>
              <a:rPr lang="en-US" sz="1800" b="0" i="0">
                <a:solidFill>
                  <a:srgbClr val="FFC000"/>
                </a:solidFill>
                <a:latin typeface="Ubuntu"/>
                <a:ea typeface="Ubuntu"/>
                <a:cs typeface="Ubuntu"/>
                <a:sym typeface="Ubuntu"/>
              </a:rPr>
              <a:t> </a:t>
            </a:r>
            <a:r>
              <a:rPr lang="en-US" sz="1800" b="0" i="0">
                <a:solidFill>
                  <a:srgbClr val="0CC4A0"/>
                </a:solidFill>
                <a:latin typeface="Ubuntu"/>
                <a:ea typeface="Ubuntu"/>
                <a:cs typeface="Ubuntu"/>
                <a:sym typeface="Ubuntu"/>
              </a:rPr>
              <a:t>Google Classroom</a:t>
            </a:r>
            <a:endParaRPr sz="1800">
              <a:solidFill>
                <a:srgbClr val="0CC4A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0"/>
        <p:cNvGrpSpPr/>
        <p:nvPr/>
      </p:nvGrpSpPr>
      <p:grpSpPr>
        <a:xfrm>
          <a:off x="0" y="0"/>
          <a:ext cx="0" cy="0"/>
          <a:chOff x="0" y="0"/>
          <a:chExt cx="0" cy="0"/>
        </a:xfrm>
      </p:grpSpPr>
      <p:sp>
        <p:nvSpPr>
          <p:cNvPr id="161" name="Google Shape;161;p18"/>
          <p:cNvSpPr/>
          <p:nvPr/>
        </p:nvSpPr>
        <p:spPr>
          <a:xfrm>
            <a:off x="113263" y="163595"/>
            <a:ext cx="11952914" cy="6488875"/>
          </a:xfrm>
          <a:prstGeom prst="roundRect">
            <a:avLst>
              <a:gd name="adj" fmla="val 2702"/>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2" name="Google Shape;162;p18"/>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sp>
        <p:nvSpPr>
          <p:cNvPr id="163" name="Google Shape;163;p18"/>
          <p:cNvSpPr txBox="1"/>
          <p:nvPr/>
        </p:nvSpPr>
        <p:spPr>
          <a:xfrm>
            <a:off x="526736" y="2113566"/>
            <a:ext cx="7091877" cy="221599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0" i="0" u="none" strike="noStrike" cap="none">
                <a:solidFill>
                  <a:schemeClr val="lt1"/>
                </a:solidFill>
                <a:latin typeface="Ubuntu"/>
                <a:ea typeface="Ubuntu"/>
                <a:cs typeface="Ubuntu"/>
                <a:sym typeface="Ubuntu"/>
              </a:rPr>
              <a:t>Uses machine learning models to detect fraudulent transactions</a:t>
            </a:r>
            <a:endParaRPr/>
          </a:p>
          <a:p>
            <a:pPr marL="0" marR="0" lvl="0" indent="0" algn="l" rtl="0">
              <a:spcBef>
                <a:spcPts val="0"/>
              </a:spcBef>
              <a:spcAft>
                <a:spcPts val="0"/>
              </a:spcAft>
              <a:buNone/>
            </a:pPr>
            <a:endParaRPr sz="2400" b="0" i="0" u="none" strike="noStrike" cap="none">
              <a:solidFill>
                <a:schemeClr val="lt1"/>
              </a:solidFill>
              <a:latin typeface="Ubuntu"/>
              <a:ea typeface="Ubuntu"/>
              <a:cs typeface="Ubuntu"/>
              <a:sym typeface="Ubuntu"/>
            </a:endParaRPr>
          </a:p>
          <a:p>
            <a:pPr marL="0" marR="0" lvl="0" indent="0" algn="l" rtl="0">
              <a:spcBef>
                <a:spcPts val="0"/>
              </a:spcBef>
              <a:spcAft>
                <a:spcPts val="0"/>
              </a:spcAft>
              <a:buNone/>
            </a:pPr>
            <a:r>
              <a:rPr lang="en-US" sz="2400" b="0" i="0" u="none" strike="noStrike" cap="none">
                <a:solidFill>
                  <a:schemeClr val="lt1"/>
                </a:solidFill>
                <a:latin typeface="Ubuntu"/>
                <a:ea typeface="Ubuntu"/>
                <a:cs typeface="Ubuntu"/>
                <a:sym typeface="Ubuntu"/>
              </a:rPr>
              <a:t>Analyzes millions of transactions in real-time</a:t>
            </a:r>
            <a:endParaRPr/>
          </a:p>
          <a:p>
            <a:pPr marL="0" marR="0" lvl="0" indent="0" algn="l" rtl="0">
              <a:spcBef>
                <a:spcPts val="0"/>
              </a:spcBef>
              <a:spcAft>
                <a:spcPts val="0"/>
              </a:spcAft>
              <a:buNone/>
            </a:pPr>
            <a:endParaRPr sz="2400" b="0" i="0" u="none" strike="noStrike" cap="none">
              <a:solidFill>
                <a:schemeClr val="lt1"/>
              </a:solidFill>
              <a:latin typeface="Ubuntu"/>
              <a:ea typeface="Ubuntu"/>
              <a:cs typeface="Ubuntu"/>
              <a:sym typeface="Ubuntu"/>
            </a:endParaRPr>
          </a:p>
          <a:p>
            <a:pPr marL="0" marR="0" lvl="0" indent="0" algn="l" rtl="0">
              <a:spcBef>
                <a:spcPts val="0"/>
              </a:spcBef>
              <a:spcAft>
                <a:spcPts val="0"/>
              </a:spcAft>
              <a:buNone/>
            </a:pPr>
            <a:r>
              <a:rPr lang="en-US" sz="2400" b="0" i="0" u="none" strike="noStrike" cap="none">
                <a:solidFill>
                  <a:schemeClr val="lt1"/>
                </a:solidFill>
                <a:latin typeface="Ubuntu"/>
                <a:ea typeface="Ubuntu"/>
                <a:cs typeface="Ubuntu"/>
                <a:sym typeface="Ubuntu"/>
              </a:rPr>
              <a:t>Saved an estimated </a:t>
            </a:r>
            <a:r>
              <a:rPr lang="en-US" sz="2400" b="0" i="0" u="none" strike="noStrike" cap="none">
                <a:solidFill>
                  <a:srgbClr val="FFC000"/>
                </a:solidFill>
                <a:latin typeface="Ubuntu"/>
                <a:ea typeface="Ubuntu"/>
                <a:cs typeface="Ubuntu"/>
                <a:sym typeface="Ubuntu"/>
              </a:rPr>
              <a:t>$2 billion </a:t>
            </a:r>
            <a:r>
              <a:rPr lang="en-US" sz="2400" b="0" i="0" u="none" strike="noStrike" cap="none">
                <a:solidFill>
                  <a:schemeClr val="lt1"/>
                </a:solidFill>
                <a:latin typeface="Ubuntu"/>
                <a:ea typeface="Ubuntu"/>
                <a:cs typeface="Ubuntu"/>
                <a:sym typeface="Ubuntu"/>
              </a:rPr>
              <a:t>in potential fraud</a:t>
            </a:r>
            <a:endParaRPr/>
          </a:p>
        </p:txBody>
      </p:sp>
      <p:sp>
        <p:nvSpPr>
          <p:cNvPr id="164" name="Google Shape;164;p18"/>
          <p:cNvSpPr txBox="1"/>
          <p:nvPr/>
        </p:nvSpPr>
        <p:spPr>
          <a:xfrm>
            <a:off x="6003725" y="6250450"/>
            <a:ext cx="62589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chemeClr val="lt1"/>
                </a:solidFill>
                <a:latin typeface="Arial"/>
                <a:ea typeface="Arial"/>
                <a:cs typeface="Arial"/>
                <a:sym typeface="Arial"/>
              </a:rPr>
              <a:t>Reference: </a:t>
            </a:r>
            <a:r>
              <a:rPr lang="en-US" sz="1400" b="0" i="0" u="sng" strike="noStrike" cap="none">
                <a:solidFill>
                  <a:srgbClr val="0CC4A0"/>
                </a:solidFill>
                <a:latin typeface="Arial"/>
                <a:ea typeface="Arial"/>
                <a:cs typeface="Arial"/>
                <a:sym typeface="Arial"/>
                <a:hlinkClick r:id="rId3">
                  <a:extLst>
                    <a:ext uri="{A12FA001-AC4F-418D-AE19-62706E023703}">
                      <ahyp:hlinkClr xmlns:ahyp="http://schemas.microsoft.com/office/drawing/2018/hyperlinkcolor" val="tx"/>
                    </a:ext>
                  </a:extLst>
                </a:hlinkClick>
              </a:rPr>
              <a:t>American Express Machine Learning Conference presentations</a:t>
            </a:r>
            <a:endParaRPr sz="1400" b="0" i="0" u="none" strike="noStrike" cap="none">
              <a:solidFill>
                <a:srgbClr val="0CC4A0"/>
              </a:solidFill>
              <a:latin typeface="Arial"/>
              <a:ea typeface="Arial"/>
              <a:cs typeface="Arial"/>
              <a:sym typeface="Arial"/>
            </a:endParaRPr>
          </a:p>
        </p:txBody>
      </p:sp>
      <p:pic>
        <p:nvPicPr>
          <p:cNvPr id="165" name="Google Shape;165;p18"/>
          <p:cNvPicPr preferRelativeResize="0"/>
          <p:nvPr/>
        </p:nvPicPr>
        <p:blipFill rotWithShape="1">
          <a:blip r:embed="rId4">
            <a:alphaModFix/>
          </a:blip>
          <a:srcRect/>
          <a:stretch/>
        </p:blipFill>
        <p:spPr>
          <a:xfrm>
            <a:off x="8356096" y="1755071"/>
            <a:ext cx="2972598" cy="296764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892"/>
        <p:cNvGrpSpPr/>
        <p:nvPr/>
      </p:nvGrpSpPr>
      <p:grpSpPr>
        <a:xfrm>
          <a:off x="0" y="0"/>
          <a:ext cx="0" cy="0"/>
          <a:chOff x="0" y="0"/>
          <a:chExt cx="0" cy="0"/>
        </a:xfrm>
      </p:grpSpPr>
      <p:sp>
        <p:nvSpPr>
          <p:cNvPr id="893" name="Google Shape;893;p72"/>
          <p:cNvSpPr/>
          <p:nvPr/>
        </p:nvSpPr>
        <p:spPr>
          <a:xfrm>
            <a:off x="6543925" y="1290369"/>
            <a:ext cx="6132671" cy="6121521"/>
          </a:xfrm>
          <a:custGeom>
            <a:avLst/>
            <a:gdLst/>
            <a:ahLst/>
            <a:cxnLst/>
            <a:rect l="l" t="t" r="r" b="b"/>
            <a:pathLst>
              <a:path w="9199007" h="9182281" extrusionOk="0">
                <a:moveTo>
                  <a:pt x="0" y="0"/>
                </a:moveTo>
                <a:lnTo>
                  <a:pt x="9199006" y="0"/>
                </a:lnTo>
                <a:lnTo>
                  <a:pt x="9199006" y="9182281"/>
                </a:lnTo>
                <a:lnTo>
                  <a:pt x="0" y="9182281"/>
                </a:lnTo>
                <a:lnTo>
                  <a:pt x="0" y="0"/>
                </a:lnTo>
                <a:close/>
              </a:path>
            </a:pathLst>
          </a:custGeom>
          <a:blipFill rotWithShape="1">
            <a:blip r:embed="rId3">
              <a:alphaModFix amt="35000"/>
            </a:blip>
            <a:stretch>
              <a:fillRect/>
            </a:stretch>
          </a:blipFill>
          <a:ln>
            <a:noFill/>
          </a:ln>
        </p:spPr>
        <p:txBody>
          <a:bodyPr/>
          <a:lstStyle/>
          <a:p>
            <a:endParaRPr lang="en-US"/>
          </a:p>
        </p:txBody>
      </p:sp>
      <p:sp>
        <p:nvSpPr>
          <p:cNvPr id="894" name="Google Shape;894;p72"/>
          <p:cNvSpPr/>
          <p:nvPr/>
        </p:nvSpPr>
        <p:spPr>
          <a:xfrm>
            <a:off x="10579562" y="6043310"/>
            <a:ext cx="1197948" cy="472645"/>
          </a:xfrm>
          <a:custGeom>
            <a:avLst/>
            <a:gdLst/>
            <a:ahLst/>
            <a:cxnLst/>
            <a:rect l="l" t="t" r="r" b="b"/>
            <a:pathLst>
              <a:path w="1796922" h="708967" extrusionOk="0">
                <a:moveTo>
                  <a:pt x="0" y="0"/>
                </a:moveTo>
                <a:lnTo>
                  <a:pt x="1796922" y="0"/>
                </a:lnTo>
                <a:lnTo>
                  <a:pt x="1796922" y="708968"/>
                </a:lnTo>
                <a:lnTo>
                  <a:pt x="0" y="708968"/>
                </a:lnTo>
                <a:lnTo>
                  <a:pt x="0" y="0"/>
                </a:lnTo>
                <a:close/>
              </a:path>
            </a:pathLst>
          </a:custGeom>
          <a:blipFill rotWithShape="1">
            <a:blip r:embed="rId4">
              <a:alphaModFix/>
            </a:blip>
            <a:stretch>
              <a:fillRect/>
            </a:stretch>
          </a:blipFill>
          <a:ln>
            <a:noFill/>
          </a:ln>
        </p:spPr>
        <p:txBody>
          <a:bodyPr/>
          <a:lstStyle/>
          <a:p>
            <a:endParaRPr lang="en-US"/>
          </a:p>
        </p:txBody>
      </p:sp>
      <p:cxnSp>
        <p:nvCxnSpPr>
          <p:cNvPr id="895" name="Google Shape;895;p72"/>
          <p:cNvCxnSpPr/>
          <p:nvPr/>
        </p:nvCxnSpPr>
        <p:spPr>
          <a:xfrm>
            <a:off x="-495955" y="4344779"/>
            <a:ext cx="1548419" cy="0"/>
          </a:xfrm>
          <a:prstGeom prst="straightConnector1">
            <a:avLst/>
          </a:prstGeom>
          <a:noFill/>
          <a:ln w="19050" cap="flat" cmpd="sng">
            <a:solidFill>
              <a:srgbClr val="FFFFFF"/>
            </a:solidFill>
            <a:prstDash val="solid"/>
            <a:round/>
            <a:headEnd type="none" w="sm" len="sm"/>
            <a:tailEnd type="none" w="sm" len="sm"/>
          </a:ln>
        </p:spPr>
      </p:cxnSp>
      <p:grpSp>
        <p:nvGrpSpPr>
          <p:cNvPr id="896" name="Google Shape;896;p72"/>
          <p:cNvGrpSpPr/>
          <p:nvPr/>
        </p:nvGrpSpPr>
        <p:grpSpPr>
          <a:xfrm>
            <a:off x="1143057" y="3989343"/>
            <a:ext cx="3645517" cy="949282"/>
            <a:chOff x="0" y="-57150"/>
            <a:chExt cx="1440204" cy="375025"/>
          </a:xfrm>
        </p:grpSpPr>
        <p:sp>
          <p:nvSpPr>
            <p:cNvPr id="897" name="Google Shape;897;p72"/>
            <p:cNvSpPr/>
            <p:nvPr/>
          </p:nvSpPr>
          <p:spPr>
            <a:xfrm>
              <a:off x="0" y="0"/>
              <a:ext cx="1440204" cy="317875"/>
            </a:xfrm>
            <a:custGeom>
              <a:avLst/>
              <a:gdLst/>
              <a:ahLst/>
              <a:cxnLst/>
              <a:rect l="l" t="t" r="r" b="b"/>
              <a:pathLst>
                <a:path w="1440204" h="317875" extrusionOk="0">
                  <a:moveTo>
                    <a:pt x="0" y="0"/>
                  </a:moveTo>
                  <a:lnTo>
                    <a:pt x="1440204" y="0"/>
                  </a:lnTo>
                  <a:lnTo>
                    <a:pt x="1440204" y="317875"/>
                  </a:lnTo>
                  <a:lnTo>
                    <a:pt x="0" y="317875"/>
                  </a:lnTo>
                  <a:close/>
                </a:path>
              </a:pathLst>
            </a:custGeom>
            <a:solidFill>
              <a:srgbClr val="000000"/>
            </a:solidFill>
            <a:ln w="38100" cap="sq" cmpd="sng">
              <a:solidFill>
                <a:srgbClr val="1CC6A0"/>
              </a:solidFill>
              <a:prstDash val="solid"/>
              <a:miter lim="8000"/>
              <a:headEnd type="none" w="sm" len="sm"/>
              <a:tailEnd type="none" w="sm" len="sm"/>
            </a:ln>
          </p:spPr>
          <p:txBody>
            <a:bodyPr/>
            <a:lstStyle/>
            <a:p>
              <a:endParaRPr lang="en-US"/>
            </a:p>
          </p:txBody>
        </p:sp>
        <p:sp>
          <p:nvSpPr>
            <p:cNvPr id="898" name="Google Shape;898;p72"/>
            <p:cNvSpPr txBox="1"/>
            <p:nvPr/>
          </p:nvSpPr>
          <p:spPr>
            <a:xfrm>
              <a:off x="0" y="-57150"/>
              <a:ext cx="1440204" cy="375025"/>
            </a:xfrm>
            <a:prstGeom prst="rect">
              <a:avLst/>
            </a:prstGeom>
            <a:noFill/>
            <a:ln>
              <a:noFill/>
            </a:ln>
          </p:spPr>
          <p:txBody>
            <a:bodyPr spcFirstLastPara="1" wrap="square" lIns="33850" tIns="33850" rIns="33850" bIns="33850" anchor="ctr" anchorCtr="0">
              <a:noAutofit/>
            </a:bodyPr>
            <a:lstStyle/>
            <a:p>
              <a:pPr marL="0" marR="0" lvl="0" indent="0" algn="ctr" rtl="0">
                <a:lnSpc>
                  <a:spcPct val="193250"/>
                </a:lnSpc>
                <a:spcBef>
                  <a:spcPts val="0"/>
                </a:spcBef>
                <a:spcAft>
                  <a:spcPts val="0"/>
                </a:spcAft>
                <a:buNone/>
              </a:pPr>
              <a:endParaRPr sz="1200">
                <a:solidFill>
                  <a:srgbClr val="000000"/>
                </a:solidFill>
                <a:latin typeface="Calibri"/>
                <a:ea typeface="Calibri"/>
                <a:cs typeface="Calibri"/>
                <a:sym typeface="Calibri"/>
              </a:endParaRPr>
            </a:p>
          </p:txBody>
        </p:sp>
      </p:grpSp>
      <p:grpSp>
        <p:nvGrpSpPr>
          <p:cNvPr id="899" name="Google Shape;899;p72"/>
          <p:cNvGrpSpPr/>
          <p:nvPr/>
        </p:nvGrpSpPr>
        <p:grpSpPr>
          <a:xfrm>
            <a:off x="1052465" y="4029900"/>
            <a:ext cx="3645517" cy="804621"/>
            <a:chOff x="0" y="0"/>
            <a:chExt cx="1440204" cy="317875"/>
          </a:xfrm>
        </p:grpSpPr>
        <p:sp>
          <p:nvSpPr>
            <p:cNvPr id="900" name="Google Shape;900;p72"/>
            <p:cNvSpPr/>
            <p:nvPr/>
          </p:nvSpPr>
          <p:spPr>
            <a:xfrm>
              <a:off x="0" y="0"/>
              <a:ext cx="1440204" cy="317875"/>
            </a:xfrm>
            <a:custGeom>
              <a:avLst/>
              <a:gdLst/>
              <a:ahLst/>
              <a:cxnLst/>
              <a:rect l="l" t="t" r="r" b="b"/>
              <a:pathLst>
                <a:path w="1440204" h="317875" extrusionOk="0">
                  <a:moveTo>
                    <a:pt x="0" y="0"/>
                  </a:moveTo>
                  <a:lnTo>
                    <a:pt x="1440204" y="0"/>
                  </a:lnTo>
                  <a:lnTo>
                    <a:pt x="1440204" y="317875"/>
                  </a:lnTo>
                  <a:lnTo>
                    <a:pt x="0" y="317875"/>
                  </a:lnTo>
                  <a:close/>
                </a:path>
              </a:pathLst>
            </a:custGeom>
            <a:solidFill>
              <a:srgbClr val="000000"/>
            </a:solidFill>
            <a:ln w="38100" cap="sq" cmpd="sng">
              <a:solidFill>
                <a:srgbClr val="1CC6A0"/>
              </a:solidFill>
              <a:prstDash val="solid"/>
              <a:miter lim="8000"/>
              <a:headEnd type="none" w="sm" len="sm"/>
              <a:tailEnd type="none" w="sm" len="sm"/>
            </a:ln>
          </p:spPr>
          <p:txBody>
            <a:bodyPr/>
            <a:lstStyle/>
            <a:p>
              <a:endParaRPr lang="en-US"/>
            </a:p>
          </p:txBody>
        </p:sp>
        <p:sp>
          <p:nvSpPr>
            <p:cNvPr id="901" name="Google Shape;901;p72"/>
            <p:cNvSpPr txBox="1"/>
            <p:nvPr/>
          </p:nvSpPr>
          <p:spPr>
            <a:xfrm>
              <a:off x="0" y="4440"/>
              <a:ext cx="1440204" cy="313435"/>
            </a:xfrm>
            <a:prstGeom prst="rect">
              <a:avLst/>
            </a:prstGeom>
            <a:noFill/>
            <a:ln>
              <a:noFill/>
            </a:ln>
          </p:spPr>
          <p:txBody>
            <a:bodyPr spcFirstLastPara="1" wrap="square" lIns="33850" tIns="33850" rIns="33850" bIns="33850" anchor="ctr" anchorCtr="0">
              <a:noAutofit/>
            </a:bodyPr>
            <a:lstStyle/>
            <a:p>
              <a:pPr marL="0" marR="0" lvl="0" indent="0" algn="ctr" rtl="0">
                <a:lnSpc>
                  <a:spcPct val="74805"/>
                </a:lnSpc>
                <a:spcBef>
                  <a:spcPts val="0"/>
                </a:spcBef>
                <a:spcAft>
                  <a:spcPts val="0"/>
                </a:spcAft>
                <a:buNone/>
              </a:pPr>
              <a:r>
                <a:rPr lang="en-US" sz="3600">
                  <a:solidFill>
                    <a:srgbClr val="FFC000"/>
                  </a:solidFill>
                  <a:latin typeface="Ubuntu"/>
                  <a:ea typeface="Ubuntu"/>
                  <a:cs typeface="Ubuntu"/>
                  <a:sym typeface="Ubuntu"/>
                </a:rPr>
                <a:t>Data Detectives</a:t>
              </a:r>
              <a:endParaRPr/>
            </a:p>
          </p:txBody>
        </p:sp>
      </p:grpSp>
      <p:sp>
        <p:nvSpPr>
          <p:cNvPr id="902" name="Google Shape;902;p72"/>
          <p:cNvSpPr txBox="1"/>
          <p:nvPr/>
        </p:nvSpPr>
        <p:spPr>
          <a:xfrm>
            <a:off x="1052464" y="2271066"/>
            <a:ext cx="9721293" cy="1665969"/>
          </a:xfrm>
          <a:prstGeom prst="rect">
            <a:avLst/>
          </a:prstGeom>
          <a:noFill/>
          <a:ln>
            <a:noFill/>
          </a:ln>
        </p:spPr>
        <p:txBody>
          <a:bodyPr spcFirstLastPara="1" wrap="square" lIns="0" tIns="0" rIns="0" bIns="0" anchor="t" anchorCtr="0">
            <a:spAutoFit/>
          </a:bodyPr>
          <a:lstStyle/>
          <a:p>
            <a:pPr marL="0" marR="0" lvl="0" indent="0" algn="l" rtl="0">
              <a:lnSpc>
                <a:spcPct val="125612"/>
              </a:lnSpc>
              <a:spcBef>
                <a:spcPts val="0"/>
              </a:spcBef>
              <a:spcAft>
                <a:spcPts val="0"/>
              </a:spcAft>
              <a:buClr>
                <a:srgbClr val="0CC4A0"/>
              </a:buClr>
              <a:buSzPts val="5392"/>
              <a:buFont typeface="Ubuntu"/>
              <a:buNone/>
            </a:pPr>
            <a:r>
              <a:rPr lang="en-US" sz="5392" b="1" i="0" u="none" strike="noStrike" cap="none">
                <a:solidFill>
                  <a:srgbClr val="0CC4A0"/>
                </a:solidFill>
                <a:latin typeface="Ubuntu"/>
                <a:ea typeface="Ubuntu"/>
                <a:cs typeface="Ubuntu"/>
                <a:sym typeface="Ubuntu"/>
              </a:rPr>
              <a:t>Debrief</a:t>
            </a:r>
            <a:endParaRPr/>
          </a:p>
          <a:p>
            <a:pPr marL="0" marR="0" lvl="0" indent="0" algn="l" rtl="0">
              <a:lnSpc>
                <a:spcPct val="125612"/>
              </a:lnSpc>
              <a:spcBef>
                <a:spcPts val="0"/>
              </a:spcBef>
              <a:spcAft>
                <a:spcPts val="0"/>
              </a:spcAft>
              <a:buClr>
                <a:srgbClr val="FFFFFF"/>
              </a:buClr>
              <a:buSzPts val="5392"/>
              <a:buFont typeface="Ubuntu"/>
              <a:buNone/>
            </a:pPr>
            <a:r>
              <a:rPr lang="en-US" sz="5392" b="0" i="0" u="none" strike="noStrike" cap="none">
                <a:solidFill>
                  <a:srgbClr val="FFFFFF"/>
                </a:solidFill>
                <a:latin typeface="Ubuntu"/>
                <a:ea typeface="Ubuntu"/>
                <a:cs typeface="Ubuntu"/>
                <a:sym typeface="Ubuntu"/>
              </a:rPr>
              <a:t>Let’s Review</a:t>
            </a:r>
            <a:endParaRPr/>
          </a:p>
        </p:txBody>
      </p:sp>
      <p:sp>
        <p:nvSpPr>
          <p:cNvPr id="903" name="Google Shape;903;p72"/>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08"/>
        <p:cNvGrpSpPr/>
        <p:nvPr/>
      </p:nvGrpSpPr>
      <p:grpSpPr>
        <a:xfrm>
          <a:off x="0" y="0"/>
          <a:ext cx="0" cy="0"/>
          <a:chOff x="0" y="0"/>
          <a:chExt cx="0" cy="0"/>
        </a:xfrm>
      </p:grpSpPr>
      <p:sp>
        <p:nvSpPr>
          <p:cNvPr id="909" name="Google Shape;909;p73"/>
          <p:cNvSpPr/>
          <p:nvPr/>
        </p:nvSpPr>
        <p:spPr>
          <a:xfrm>
            <a:off x="113263" y="163595"/>
            <a:ext cx="11952914" cy="6488875"/>
          </a:xfrm>
          <a:prstGeom prst="roundRect">
            <a:avLst>
              <a:gd name="adj" fmla="val 2702"/>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10" name="Google Shape;910;p73"/>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sp>
        <p:nvSpPr>
          <p:cNvPr id="911" name="Google Shape;911;p73"/>
          <p:cNvSpPr txBox="1"/>
          <p:nvPr/>
        </p:nvSpPr>
        <p:spPr>
          <a:xfrm>
            <a:off x="406201" y="293079"/>
            <a:ext cx="10181157"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CC4A0"/>
              </a:buClr>
              <a:buSzPts val="4000"/>
              <a:buFont typeface="Ubuntu"/>
              <a:buNone/>
            </a:pPr>
            <a:r>
              <a:rPr lang="en-US" sz="4000" b="1" i="0" u="none" strike="noStrike" cap="none">
                <a:solidFill>
                  <a:srgbClr val="0CC4A0"/>
                </a:solidFill>
                <a:latin typeface="Ubuntu"/>
                <a:ea typeface="Ubuntu"/>
                <a:cs typeface="Ubuntu"/>
                <a:sym typeface="Ubuntu"/>
              </a:rPr>
              <a:t>Challenge: Data Detectives</a:t>
            </a:r>
            <a:endParaRPr/>
          </a:p>
        </p:txBody>
      </p:sp>
      <p:sp>
        <p:nvSpPr>
          <p:cNvPr id="912" name="Google Shape;912;p73"/>
          <p:cNvSpPr txBox="1"/>
          <p:nvPr/>
        </p:nvSpPr>
        <p:spPr>
          <a:xfrm>
            <a:off x="432040" y="1149961"/>
            <a:ext cx="11315359" cy="73866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FFC000"/>
              </a:buClr>
              <a:buSzPts val="2400"/>
              <a:buFont typeface="Ubuntu"/>
              <a:buNone/>
            </a:pPr>
            <a:r>
              <a:rPr lang="en-US" sz="2400" b="0" i="0" u="none" strike="noStrike" cap="none">
                <a:solidFill>
                  <a:srgbClr val="FFC000"/>
                </a:solidFill>
                <a:latin typeface="Ubuntu"/>
                <a:ea typeface="Ubuntu"/>
                <a:cs typeface="Ubuntu"/>
                <a:sym typeface="Ubuntu"/>
              </a:rPr>
              <a:t>FitTech</a:t>
            </a:r>
            <a:r>
              <a:rPr lang="en-US" sz="2400" b="0" i="0" u="none" strike="noStrike" cap="none">
                <a:solidFill>
                  <a:srgbClr val="FFFFFF"/>
                </a:solidFill>
                <a:latin typeface="Ubuntu"/>
                <a:ea typeface="Ubuntu"/>
                <a:cs typeface="Ubuntu"/>
                <a:sym typeface="Ubuntu"/>
              </a:rPr>
              <a:t>, a modern fitness center, has provided a sample dataset of 10 members. Here's the dataset:</a:t>
            </a:r>
            <a:endParaRPr/>
          </a:p>
        </p:txBody>
      </p:sp>
      <p:sp>
        <p:nvSpPr>
          <p:cNvPr id="913" name="Google Shape;913;p73"/>
          <p:cNvSpPr txBox="1"/>
          <p:nvPr/>
        </p:nvSpPr>
        <p:spPr>
          <a:xfrm>
            <a:off x="406201" y="5829646"/>
            <a:ext cx="1081262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800"/>
              <a:buFont typeface="Ubuntu"/>
              <a:buNone/>
            </a:pPr>
            <a:r>
              <a:rPr lang="en-US" sz="1800" b="0" i="0" u="none" strike="noStrike" cap="none">
                <a:solidFill>
                  <a:srgbClr val="FFFFFF"/>
                </a:solidFill>
                <a:latin typeface="Ubuntu"/>
                <a:ea typeface="Ubuntu"/>
                <a:cs typeface="Ubuntu"/>
                <a:sym typeface="Ubuntu"/>
              </a:rPr>
              <a:t>Get this challenge’s files from </a:t>
            </a:r>
            <a:r>
              <a:rPr lang="en-US" sz="1800" b="0" i="0" u="none" strike="noStrike" cap="none">
                <a:solidFill>
                  <a:srgbClr val="FFC000"/>
                </a:solidFill>
                <a:latin typeface="Ubuntu"/>
                <a:ea typeface="Ubuntu"/>
                <a:cs typeface="Ubuntu"/>
                <a:sym typeface="Ubuntu"/>
              </a:rPr>
              <a:t>Module 01 Live Lesson Challenge </a:t>
            </a:r>
            <a:r>
              <a:rPr lang="en-US" sz="1800" b="0" i="0" u="none" strike="noStrike" cap="none">
                <a:solidFill>
                  <a:srgbClr val="FFFFFF"/>
                </a:solidFill>
                <a:latin typeface="Ubuntu"/>
                <a:ea typeface="Ubuntu"/>
                <a:cs typeface="Ubuntu"/>
                <a:sym typeface="Ubuntu"/>
              </a:rPr>
              <a:t>in</a:t>
            </a:r>
            <a:r>
              <a:rPr lang="en-US" sz="1800" b="0" i="0" u="none" strike="noStrike" cap="none">
                <a:solidFill>
                  <a:srgbClr val="FFC000"/>
                </a:solidFill>
                <a:latin typeface="Ubuntu"/>
                <a:ea typeface="Ubuntu"/>
                <a:cs typeface="Ubuntu"/>
                <a:sym typeface="Ubuntu"/>
              </a:rPr>
              <a:t> </a:t>
            </a:r>
            <a:r>
              <a:rPr lang="en-US" sz="1800" b="0" i="0" u="none" strike="noStrike" cap="none">
                <a:solidFill>
                  <a:srgbClr val="0CC4A0"/>
                </a:solidFill>
                <a:latin typeface="Ubuntu"/>
                <a:ea typeface="Ubuntu"/>
                <a:cs typeface="Ubuntu"/>
                <a:sym typeface="Ubuntu"/>
              </a:rPr>
              <a:t>Google Classroom</a:t>
            </a:r>
            <a:endParaRPr sz="1800" b="0" i="0" u="none" strike="noStrike" cap="none">
              <a:solidFill>
                <a:srgbClr val="0CC4A0"/>
              </a:solidFill>
              <a:latin typeface="Calibri"/>
              <a:ea typeface="Calibri"/>
              <a:cs typeface="Calibri"/>
              <a:sym typeface="Calibri"/>
            </a:endParaRPr>
          </a:p>
        </p:txBody>
      </p:sp>
      <p:graphicFrame>
        <p:nvGraphicFramePr>
          <p:cNvPr id="914" name="Google Shape;914;p73"/>
          <p:cNvGraphicFramePr/>
          <p:nvPr/>
        </p:nvGraphicFramePr>
        <p:xfrm>
          <a:off x="458500" y="1976446"/>
          <a:ext cx="11262500" cy="3641125"/>
        </p:xfrm>
        <a:graphic>
          <a:graphicData uri="http://schemas.openxmlformats.org/drawingml/2006/table">
            <a:tbl>
              <a:tblPr firstRow="1" firstCol="1" bandRow="1">
                <a:noFill/>
                <a:tableStyleId>{74607454-4D4F-467D-BBA7-2A77409627BA}</a:tableStyleId>
              </a:tblPr>
              <a:tblGrid>
                <a:gridCol w="1099600">
                  <a:extLst>
                    <a:ext uri="{9D8B030D-6E8A-4147-A177-3AD203B41FA5}">
                      <a16:colId xmlns:a16="http://schemas.microsoft.com/office/drawing/2014/main" val="20000"/>
                    </a:ext>
                  </a:extLst>
                </a:gridCol>
                <a:gridCol w="715425">
                  <a:extLst>
                    <a:ext uri="{9D8B030D-6E8A-4147-A177-3AD203B41FA5}">
                      <a16:colId xmlns:a16="http://schemas.microsoft.com/office/drawing/2014/main" val="20001"/>
                    </a:ext>
                  </a:extLst>
                </a:gridCol>
                <a:gridCol w="1417650">
                  <a:extLst>
                    <a:ext uri="{9D8B030D-6E8A-4147-A177-3AD203B41FA5}">
                      <a16:colId xmlns:a16="http://schemas.microsoft.com/office/drawing/2014/main" val="20002"/>
                    </a:ext>
                  </a:extLst>
                </a:gridCol>
                <a:gridCol w="1170275">
                  <a:extLst>
                    <a:ext uri="{9D8B030D-6E8A-4147-A177-3AD203B41FA5}">
                      <a16:colId xmlns:a16="http://schemas.microsoft.com/office/drawing/2014/main" val="20003"/>
                    </a:ext>
                  </a:extLst>
                </a:gridCol>
                <a:gridCol w="1095050">
                  <a:extLst>
                    <a:ext uri="{9D8B030D-6E8A-4147-A177-3AD203B41FA5}">
                      <a16:colId xmlns:a16="http://schemas.microsoft.com/office/drawing/2014/main" val="20004"/>
                    </a:ext>
                  </a:extLst>
                </a:gridCol>
                <a:gridCol w="1099600">
                  <a:extLst>
                    <a:ext uri="{9D8B030D-6E8A-4147-A177-3AD203B41FA5}">
                      <a16:colId xmlns:a16="http://schemas.microsoft.com/office/drawing/2014/main" val="20005"/>
                    </a:ext>
                  </a:extLst>
                </a:gridCol>
                <a:gridCol w="1265825">
                  <a:extLst>
                    <a:ext uri="{9D8B030D-6E8A-4147-A177-3AD203B41FA5}">
                      <a16:colId xmlns:a16="http://schemas.microsoft.com/office/drawing/2014/main" val="20006"/>
                    </a:ext>
                  </a:extLst>
                </a:gridCol>
                <a:gridCol w="933375">
                  <a:extLst>
                    <a:ext uri="{9D8B030D-6E8A-4147-A177-3AD203B41FA5}">
                      <a16:colId xmlns:a16="http://schemas.microsoft.com/office/drawing/2014/main" val="20007"/>
                    </a:ext>
                  </a:extLst>
                </a:gridCol>
                <a:gridCol w="1099600">
                  <a:extLst>
                    <a:ext uri="{9D8B030D-6E8A-4147-A177-3AD203B41FA5}">
                      <a16:colId xmlns:a16="http://schemas.microsoft.com/office/drawing/2014/main" val="20008"/>
                    </a:ext>
                  </a:extLst>
                </a:gridCol>
                <a:gridCol w="1366100">
                  <a:extLst>
                    <a:ext uri="{9D8B030D-6E8A-4147-A177-3AD203B41FA5}">
                      <a16:colId xmlns:a16="http://schemas.microsoft.com/office/drawing/2014/main" val="20009"/>
                    </a:ext>
                  </a:extLst>
                </a:gridCol>
              </a:tblGrid>
              <a:tr h="527375">
                <a:tc>
                  <a:txBody>
                    <a:bodyPr/>
                    <a:lstStyle/>
                    <a:p>
                      <a:pPr marL="0" marR="0" lvl="0" indent="0" algn="ctr" rtl="0">
                        <a:spcBef>
                          <a:spcPts val="0"/>
                        </a:spcBef>
                        <a:spcAft>
                          <a:spcPts val="0"/>
                        </a:spcAft>
                        <a:buNone/>
                      </a:pPr>
                      <a:r>
                        <a:rPr lang="en-US" sz="1200" b="1" i="0" u="none" strike="noStrike">
                          <a:solidFill>
                            <a:schemeClr val="lt1"/>
                          </a:solidFill>
                          <a:latin typeface="Ubuntu"/>
                          <a:ea typeface="Ubuntu"/>
                          <a:cs typeface="Ubuntu"/>
                          <a:sym typeface="Ubuntu"/>
                        </a:rPr>
                        <a:t>Member ID</a:t>
                      </a:r>
                      <a:endParaRPr/>
                    </a:p>
                  </a:txBody>
                  <a:tcPr marL="6350"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b="1" i="0" u="none" strike="noStrike">
                          <a:solidFill>
                            <a:schemeClr val="lt1"/>
                          </a:solidFill>
                          <a:latin typeface="Ubuntu"/>
                          <a:ea typeface="Ubuntu"/>
                          <a:cs typeface="Ubuntu"/>
                          <a:sym typeface="Ubuntu"/>
                        </a:rPr>
                        <a:t>Age</a:t>
                      </a:r>
                      <a:endParaRPr/>
                    </a:p>
                  </a:txBody>
                  <a:tcPr marL="6350"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b="1" i="0" u="none" strike="noStrike">
                          <a:solidFill>
                            <a:schemeClr val="lt1"/>
                          </a:solidFill>
                          <a:latin typeface="Ubuntu"/>
                          <a:ea typeface="Ubuntu"/>
                          <a:cs typeface="Ubuntu"/>
                          <a:sym typeface="Ubuntu"/>
                        </a:rPr>
                        <a:t>Monthly Fee ($)</a:t>
                      </a:r>
                      <a:endParaRPr/>
                    </a:p>
                  </a:txBody>
                  <a:tcPr marL="6350"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b="1" i="0" u="none" strike="noStrike">
                          <a:solidFill>
                            <a:schemeClr val="lt1"/>
                          </a:solidFill>
                          <a:latin typeface="Ubuntu"/>
                          <a:ea typeface="Ubuntu"/>
                          <a:cs typeface="Ubuntu"/>
                          <a:sym typeface="Ubuntu"/>
                        </a:rPr>
                        <a:t>Visits per Month</a:t>
                      </a:r>
                      <a:endParaRPr/>
                    </a:p>
                  </a:txBody>
                  <a:tcPr marL="6350"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b="1" i="0" u="none" strike="noStrike">
                          <a:solidFill>
                            <a:schemeClr val="lt1"/>
                          </a:solidFill>
                          <a:latin typeface="Ubuntu"/>
                          <a:ea typeface="Ubuntu"/>
                          <a:cs typeface="Ubuntu"/>
                          <a:sym typeface="Ubuntu"/>
                        </a:rPr>
                        <a:t>Profession</a:t>
                      </a:r>
                      <a:endParaRPr/>
                    </a:p>
                  </a:txBody>
                  <a:tcPr marL="6350"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b="1" i="0" u="none" strike="noStrike">
                          <a:solidFill>
                            <a:schemeClr val="lt1"/>
                          </a:solidFill>
                          <a:latin typeface="Ubuntu"/>
                          <a:ea typeface="Ubuntu"/>
                          <a:cs typeface="Ubuntu"/>
                          <a:sym typeface="Ubuntu"/>
                        </a:rPr>
                        <a:t>Membership Type</a:t>
                      </a:r>
                      <a:endParaRPr/>
                    </a:p>
                  </a:txBody>
                  <a:tcPr marL="6350"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b="1" i="0" u="none" strike="noStrike">
                          <a:solidFill>
                            <a:schemeClr val="lt1"/>
                          </a:solidFill>
                          <a:latin typeface="Ubuntu"/>
                          <a:ea typeface="Ubuntu"/>
                          <a:cs typeface="Ubuntu"/>
                          <a:sym typeface="Ubuntu"/>
                        </a:rPr>
                        <a:t>Join Date</a:t>
                      </a:r>
                      <a:endParaRPr/>
                    </a:p>
                  </a:txBody>
                  <a:tcPr marL="6350"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b="1" i="0" u="none" strike="noStrike">
                          <a:solidFill>
                            <a:schemeClr val="lt1"/>
                          </a:solidFill>
                          <a:latin typeface="Ubuntu"/>
                          <a:ea typeface="Ubuntu"/>
                          <a:cs typeface="Ubuntu"/>
                          <a:sym typeface="Ubuntu"/>
                        </a:rPr>
                        <a:t>Uses App</a:t>
                      </a:r>
                      <a:endParaRPr/>
                    </a:p>
                  </a:txBody>
                  <a:tcPr marL="6350"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b="1" i="0" u="none" strike="noStrike">
                          <a:solidFill>
                            <a:schemeClr val="lt1"/>
                          </a:solidFill>
                          <a:latin typeface="Ubuntu"/>
                          <a:ea typeface="Ubuntu"/>
                          <a:cs typeface="Ubuntu"/>
                          <a:sym typeface="Ubuntu"/>
                        </a:rPr>
                        <a:t>Has Personal Trainer</a:t>
                      </a:r>
                      <a:endParaRPr/>
                    </a:p>
                  </a:txBody>
                  <a:tcPr marL="6350"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b="1" i="0" u="none" strike="noStrike">
                          <a:solidFill>
                            <a:schemeClr val="lt1"/>
                          </a:solidFill>
                          <a:latin typeface="Ubuntu"/>
                          <a:ea typeface="Ubuntu"/>
                          <a:cs typeface="Ubuntu"/>
                          <a:sym typeface="Ubuntu"/>
                        </a:rPr>
                        <a:t>Meeting Goals</a:t>
                      </a:r>
                      <a:endParaRPr/>
                    </a:p>
                  </a:txBody>
                  <a:tcPr marL="6350"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11375">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1</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24</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45</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12</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Student</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Basic</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2023-01-15</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Yes</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No</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TRUE</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11375">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2</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38</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85</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20</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Manager</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Premium</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2023-01-20</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Yes</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Yes</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TRUE</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11375">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3</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45</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65</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8</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Teacher</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Basic</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2023-01-10</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No</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No</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FALSE</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11375">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4</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29</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85</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15</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Nurse</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Premium</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2023-01-25</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Yes</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Yes</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TRUE</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11375">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5</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52</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45</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4</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Doctor</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Basic</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2023-01-12</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No</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No</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FALSE</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11375">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6</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33</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85</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16</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Engineer</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Premium</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2023-01-18</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Yes</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Yes</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TRUE</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11375">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7</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28</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65</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10</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Designer</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Basic</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2023-01-22</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Yes</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No</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FALSE</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11375">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8</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41</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85</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18</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Lawyer</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Premium</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2023-01-28</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Yes</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Yes</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TRUE</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311375">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9</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35</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45</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6</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Writer</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Basic</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2023-01-14</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No</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No</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FALSE</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311375">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10</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47</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85</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22</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Consultant</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Premium</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2023-01-30</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Yes</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Yes</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b="0" i="0" u="none" strike="noStrike">
                          <a:solidFill>
                            <a:srgbClr val="000000"/>
                          </a:solidFill>
                          <a:latin typeface="Ubuntu"/>
                          <a:ea typeface="Ubuntu"/>
                          <a:cs typeface="Ubuntu"/>
                          <a:sym typeface="Ubuntu"/>
                        </a:rPr>
                        <a:t>TRUE</a:t>
                      </a:r>
                      <a:endParaRPr/>
                    </a:p>
                  </a:txBody>
                  <a:tcPr marL="182875"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19"/>
        <p:cNvGrpSpPr/>
        <p:nvPr/>
      </p:nvGrpSpPr>
      <p:grpSpPr>
        <a:xfrm>
          <a:off x="0" y="0"/>
          <a:ext cx="0" cy="0"/>
          <a:chOff x="0" y="0"/>
          <a:chExt cx="0" cy="0"/>
        </a:xfrm>
      </p:grpSpPr>
      <p:sp>
        <p:nvSpPr>
          <p:cNvPr id="920" name="Google Shape;920;p74"/>
          <p:cNvSpPr/>
          <p:nvPr/>
        </p:nvSpPr>
        <p:spPr>
          <a:xfrm>
            <a:off x="113263" y="163595"/>
            <a:ext cx="11952914" cy="6488875"/>
          </a:xfrm>
          <a:prstGeom prst="roundRect">
            <a:avLst>
              <a:gd name="adj" fmla="val 2702"/>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21" name="Google Shape;921;p74"/>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sp>
        <p:nvSpPr>
          <p:cNvPr id="922" name="Google Shape;922;p74"/>
          <p:cNvSpPr txBox="1"/>
          <p:nvPr/>
        </p:nvSpPr>
        <p:spPr>
          <a:xfrm>
            <a:off x="406201" y="293079"/>
            <a:ext cx="10181157"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CC4A0"/>
              </a:buClr>
              <a:buSzPts val="4000"/>
              <a:buFont typeface="Ubuntu"/>
              <a:buNone/>
            </a:pPr>
            <a:r>
              <a:rPr lang="en-US" sz="4000" b="1" i="0" u="none" strike="noStrike" cap="none">
                <a:solidFill>
                  <a:srgbClr val="0CC4A0"/>
                </a:solidFill>
                <a:latin typeface="Ubuntu"/>
                <a:ea typeface="Ubuntu"/>
                <a:cs typeface="Ubuntu"/>
                <a:sym typeface="Ubuntu"/>
              </a:rPr>
              <a:t>Challenge: Data Detectives</a:t>
            </a:r>
            <a:endParaRPr/>
          </a:p>
        </p:txBody>
      </p:sp>
      <p:sp>
        <p:nvSpPr>
          <p:cNvPr id="923" name="Google Shape;923;p74"/>
          <p:cNvSpPr txBox="1"/>
          <p:nvPr/>
        </p:nvSpPr>
        <p:spPr>
          <a:xfrm>
            <a:off x="432040" y="1561372"/>
            <a:ext cx="11315359" cy="369331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a:solidFill>
                  <a:srgbClr val="FFC000"/>
                </a:solidFill>
                <a:latin typeface="Ubuntu"/>
                <a:ea typeface="Ubuntu"/>
                <a:cs typeface="Ubuntu"/>
                <a:sym typeface="Ubuntu"/>
              </a:rPr>
              <a:t>Variable Analysis:</a:t>
            </a:r>
            <a:endParaRPr/>
          </a:p>
          <a:p>
            <a:pPr marL="0" marR="0" lvl="0" indent="0" algn="l" rtl="0">
              <a:spcBef>
                <a:spcPts val="0"/>
              </a:spcBef>
              <a:spcAft>
                <a:spcPts val="0"/>
              </a:spcAft>
              <a:buNone/>
            </a:pPr>
            <a:endParaRPr sz="2400" b="0" i="0">
              <a:solidFill>
                <a:srgbClr val="FFC000"/>
              </a:solidFill>
              <a:latin typeface="Ubuntu"/>
              <a:ea typeface="Ubuntu"/>
              <a:cs typeface="Ubuntu"/>
              <a:sym typeface="Ubuntu"/>
            </a:endParaRPr>
          </a:p>
          <a:p>
            <a:pPr marL="342900" marR="0" lvl="0" indent="-342900" algn="l" rtl="0">
              <a:spcBef>
                <a:spcPts val="0"/>
              </a:spcBef>
              <a:spcAft>
                <a:spcPts val="0"/>
              </a:spcAft>
              <a:buClr>
                <a:srgbClr val="0CC4A0"/>
              </a:buClr>
              <a:buSzPts val="2400"/>
              <a:buFont typeface="Arial"/>
              <a:buChar char="•"/>
            </a:pPr>
            <a:r>
              <a:rPr lang="en-US" sz="2400">
                <a:solidFill>
                  <a:srgbClr val="0CC4A0"/>
                </a:solidFill>
                <a:latin typeface="Ubuntu"/>
                <a:ea typeface="Ubuntu"/>
                <a:cs typeface="Ubuntu"/>
                <a:sym typeface="Ubuntu"/>
              </a:rPr>
              <a:t>Continuous: </a:t>
            </a:r>
            <a:r>
              <a:rPr lang="en-US" sz="2400">
                <a:solidFill>
                  <a:schemeClr val="lt1"/>
                </a:solidFill>
                <a:latin typeface="Ubuntu"/>
                <a:ea typeface="Ubuntu"/>
                <a:cs typeface="Ubuntu"/>
                <a:sym typeface="Ubuntu"/>
              </a:rPr>
              <a:t>Age, Monthly Fee, </a:t>
            </a:r>
            <a:r>
              <a:rPr lang="en-US" sz="2400" b="0" i="0">
                <a:solidFill>
                  <a:schemeClr val="lt1"/>
                </a:solidFill>
                <a:latin typeface="Ubuntu"/>
                <a:ea typeface="Ubuntu"/>
                <a:cs typeface="Ubuntu"/>
                <a:sym typeface="Ubuntu"/>
              </a:rPr>
              <a:t>Join Date</a:t>
            </a:r>
            <a:endParaRPr sz="2400">
              <a:solidFill>
                <a:schemeClr val="lt1"/>
              </a:solidFill>
              <a:latin typeface="Ubuntu"/>
              <a:ea typeface="Ubuntu"/>
              <a:cs typeface="Ubuntu"/>
              <a:sym typeface="Ubuntu"/>
            </a:endParaRPr>
          </a:p>
          <a:p>
            <a:pPr marL="342900" marR="0" lvl="0" indent="-190500" algn="l" rtl="0">
              <a:spcBef>
                <a:spcPts val="0"/>
              </a:spcBef>
              <a:spcAft>
                <a:spcPts val="0"/>
              </a:spcAft>
              <a:buClr>
                <a:schemeClr val="dk1"/>
              </a:buClr>
              <a:buSzPts val="2400"/>
              <a:buFont typeface="Arial"/>
              <a:buNone/>
            </a:pPr>
            <a:endParaRPr sz="2400">
              <a:solidFill>
                <a:srgbClr val="0CC4A0"/>
              </a:solidFill>
              <a:latin typeface="Ubuntu"/>
              <a:ea typeface="Ubuntu"/>
              <a:cs typeface="Ubuntu"/>
              <a:sym typeface="Ubuntu"/>
            </a:endParaRPr>
          </a:p>
          <a:p>
            <a:pPr marL="342900" marR="0" lvl="0" indent="-342900" algn="l" rtl="0">
              <a:spcBef>
                <a:spcPts val="0"/>
              </a:spcBef>
              <a:spcAft>
                <a:spcPts val="0"/>
              </a:spcAft>
              <a:buClr>
                <a:srgbClr val="0CC4A0"/>
              </a:buClr>
              <a:buSzPts val="2400"/>
              <a:buFont typeface="Arial"/>
              <a:buChar char="•"/>
            </a:pPr>
            <a:r>
              <a:rPr lang="en-US" sz="2400" b="0" i="0">
                <a:solidFill>
                  <a:srgbClr val="0CC4A0"/>
                </a:solidFill>
                <a:latin typeface="Ubuntu"/>
                <a:ea typeface="Ubuntu"/>
                <a:cs typeface="Ubuntu"/>
                <a:sym typeface="Ubuntu"/>
              </a:rPr>
              <a:t>Discreet: </a:t>
            </a:r>
            <a:r>
              <a:rPr lang="en-US" sz="2400" b="0" i="0">
                <a:solidFill>
                  <a:schemeClr val="lt1"/>
                </a:solidFill>
                <a:latin typeface="Ubuntu"/>
                <a:ea typeface="Ubuntu"/>
                <a:cs typeface="Ubuntu"/>
                <a:sym typeface="Ubuntu"/>
              </a:rPr>
              <a:t>Visits per month</a:t>
            </a:r>
            <a:endParaRPr sz="2400" b="0" i="0">
              <a:solidFill>
                <a:srgbClr val="0CC4A0"/>
              </a:solidFill>
              <a:latin typeface="Ubuntu"/>
              <a:ea typeface="Ubuntu"/>
              <a:cs typeface="Ubuntu"/>
              <a:sym typeface="Ubuntu"/>
            </a:endParaRPr>
          </a:p>
          <a:p>
            <a:pPr marL="342900" marR="0" lvl="0" indent="-190500" algn="l" rtl="0">
              <a:spcBef>
                <a:spcPts val="0"/>
              </a:spcBef>
              <a:spcAft>
                <a:spcPts val="0"/>
              </a:spcAft>
              <a:buClr>
                <a:schemeClr val="dk1"/>
              </a:buClr>
              <a:buSzPts val="2400"/>
              <a:buFont typeface="Arial"/>
              <a:buNone/>
            </a:pPr>
            <a:endParaRPr sz="2400">
              <a:solidFill>
                <a:srgbClr val="0CC4A0"/>
              </a:solidFill>
              <a:latin typeface="Ubuntu"/>
              <a:ea typeface="Ubuntu"/>
              <a:cs typeface="Ubuntu"/>
              <a:sym typeface="Ubuntu"/>
            </a:endParaRPr>
          </a:p>
          <a:p>
            <a:pPr marL="342900" marR="0" lvl="0" indent="-342900" algn="l" rtl="0">
              <a:spcBef>
                <a:spcPts val="0"/>
              </a:spcBef>
              <a:spcAft>
                <a:spcPts val="0"/>
              </a:spcAft>
              <a:buClr>
                <a:srgbClr val="0CC4A0"/>
              </a:buClr>
              <a:buSzPts val="2400"/>
              <a:buFont typeface="Arial"/>
              <a:buChar char="•"/>
            </a:pPr>
            <a:r>
              <a:rPr lang="en-US" sz="2400" b="0" i="0">
                <a:solidFill>
                  <a:srgbClr val="0CC4A0"/>
                </a:solidFill>
                <a:latin typeface="Ubuntu"/>
                <a:ea typeface="Ubuntu"/>
                <a:cs typeface="Ubuntu"/>
                <a:sym typeface="Ubuntu"/>
              </a:rPr>
              <a:t>Nominal: </a:t>
            </a:r>
            <a:r>
              <a:rPr lang="en-US" sz="2400">
                <a:solidFill>
                  <a:schemeClr val="lt1"/>
                </a:solidFill>
                <a:latin typeface="Ubuntu"/>
                <a:ea typeface="Ubuntu"/>
                <a:cs typeface="Ubuntu"/>
                <a:sym typeface="Ubuntu"/>
              </a:rPr>
              <a:t>Member ID, P</a:t>
            </a:r>
            <a:r>
              <a:rPr lang="en-US" sz="2400" b="0" i="0">
                <a:solidFill>
                  <a:schemeClr val="lt1"/>
                </a:solidFill>
                <a:latin typeface="Ubuntu"/>
                <a:ea typeface="Ubuntu"/>
                <a:cs typeface="Ubuntu"/>
                <a:sym typeface="Ubuntu"/>
              </a:rPr>
              <a:t>rofession, Uses App, Has Personal Trainer, 		           Meeting Goal </a:t>
            </a:r>
            <a:endParaRPr/>
          </a:p>
          <a:p>
            <a:pPr marL="342900" marR="0" lvl="0" indent="-190500" algn="l" rtl="0">
              <a:spcBef>
                <a:spcPts val="0"/>
              </a:spcBef>
              <a:spcAft>
                <a:spcPts val="0"/>
              </a:spcAft>
              <a:buClr>
                <a:schemeClr val="dk1"/>
              </a:buClr>
              <a:buSzPts val="2400"/>
              <a:buFont typeface="Arial"/>
              <a:buNone/>
            </a:pPr>
            <a:endParaRPr sz="2400" b="0" i="0">
              <a:solidFill>
                <a:srgbClr val="0CC4A0"/>
              </a:solidFill>
              <a:latin typeface="Ubuntu"/>
              <a:ea typeface="Ubuntu"/>
              <a:cs typeface="Ubuntu"/>
              <a:sym typeface="Ubuntu"/>
            </a:endParaRPr>
          </a:p>
          <a:p>
            <a:pPr marL="342900" marR="0" lvl="0" indent="-342900" algn="l" rtl="0">
              <a:spcBef>
                <a:spcPts val="0"/>
              </a:spcBef>
              <a:spcAft>
                <a:spcPts val="0"/>
              </a:spcAft>
              <a:buClr>
                <a:srgbClr val="0CC4A0"/>
              </a:buClr>
              <a:buSzPts val="2400"/>
              <a:buFont typeface="Arial"/>
              <a:buChar char="•"/>
            </a:pPr>
            <a:r>
              <a:rPr lang="en-US" sz="2400">
                <a:solidFill>
                  <a:srgbClr val="0CC4A0"/>
                </a:solidFill>
                <a:latin typeface="Ubuntu"/>
                <a:ea typeface="Ubuntu"/>
                <a:cs typeface="Ubuntu"/>
                <a:sym typeface="Ubuntu"/>
              </a:rPr>
              <a:t>Ordinal: </a:t>
            </a:r>
            <a:r>
              <a:rPr lang="en-US" sz="2400">
                <a:solidFill>
                  <a:schemeClr val="lt1"/>
                </a:solidFill>
                <a:latin typeface="Ubuntu"/>
                <a:ea typeface="Ubuntu"/>
                <a:cs typeface="Ubuntu"/>
                <a:sym typeface="Ubuntu"/>
              </a:rPr>
              <a:t>Membership (Basic/Premium can be ordered based on Price)</a:t>
            </a:r>
            <a:endParaRPr sz="2400" b="0" i="0">
              <a:solidFill>
                <a:srgbClr val="0CC4A0"/>
              </a:solidFill>
              <a:latin typeface="Ubuntu"/>
              <a:ea typeface="Ubuntu"/>
              <a:cs typeface="Ubuntu"/>
              <a:sym typeface="Ubuntu"/>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28"/>
        <p:cNvGrpSpPr/>
        <p:nvPr/>
      </p:nvGrpSpPr>
      <p:grpSpPr>
        <a:xfrm>
          <a:off x="0" y="0"/>
          <a:ext cx="0" cy="0"/>
          <a:chOff x="0" y="0"/>
          <a:chExt cx="0" cy="0"/>
        </a:xfrm>
      </p:grpSpPr>
      <p:sp>
        <p:nvSpPr>
          <p:cNvPr id="929" name="Google Shape;929;p75"/>
          <p:cNvSpPr/>
          <p:nvPr/>
        </p:nvSpPr>
        <p:spPr>
          <a:xfrm>
            <a:off x="113263" y="163595"/>
            <a:ext cx="11952914" cy="6488875"/>
          </a:xfrm>
          <a:prstGeom prst="roundRect">
            <a:avLst>
              <a:gd name="adj" fmla="val 2702"/>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30" name="Google Shape;930;p75"/>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sp>
        <p:nvSpPr>
          <p:cNvPr id="931" name="Google Shape;931;p75"/>
          <p:cNvSpPr txBox="1"/>
          <p:nvPr/>
        </p:nvSpPr>
        <p:spPr>
          <a:xfrm>
            <a:off x="406201" y="293079"/>
            <a:ext cx="10181157"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CC4A0"/>
              </a:buClr>
              <a:buSzPts val="4000"/>
              <a:buFont typeface="Ubuntu"/>
              <a:buNone/>
            </a:pPr>
            <a:r>
              <a:rPr lang="en-US" sz="4000" b="1" i="0" u="none" strike="noStrike" cap="none">
                <a:solidFill>
                  <a:srgbClr val="0CC4A0"/>
                </a:solidFill>
                <a:latin typeface="Ubuntu"/>
                <a:ea typeface="Ubuntu"/>
                <a:cs typeface="Ubuntu"/>
                <a:sym typeface="Ubuntu"/>
              </a:rPr>
              <a:t>Challenge: Data Detectives</a:t>
            </a:r>
            <a:endParaRPr/>
          </a:p>
        </p:txBody>
      </p:sp>
      <p:sp>
        <p:nvSpPr>
          <p:cNvPr id="932" name="Google Shape;932;p75"/>
          <p:cNvSpPr txBox="1"/>
          <p:nvPr/>
        </p:nvSpPr>
        <p:spPr>
          <a:xfrm>
            <a:off x="432040" y="1561372"/>
            <a:ext cx="11315359" cy="369331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a:solidFill>
                  <a:srgbClr val="FFC000"/>
                </a:solidFill>
                <a:latin typeface="Ubuntu"/>
                <a:ea typeface="Ubuntu"/>
                <a:cs typeface="Ubuntu"/>
                <a:sym typeface="Ubuntu"/>
              </a:rPr>
              <a:t>Descriptive Statistics:</a:t>
            </a:r>
            <a:endParaRPr/>
          </a:p>
          <a:p>
            <a:pPr marL="0" marR="0" lvl="0" indent="0" algn="l" rtl="0">
              <a:spcBef>
                <a:spcPts val="0"/>
              </a:spcBef>
              <a:spcAft>
                <a:spcPts val="0"/>
              </a:spcAft>
              <a:buNone/>
            </a:pPr>
            <a:endParaRPr sz="2400" b="0" i="0">
              <a:solidFill>
                <a:srgbClr val="FFC000"/>
              </a:solidFill>
              <a:latin typeface="Ubuntu"/>
              <a:ea typeface="Ubuntu"/>
              <a:cs typeface="Ubuntu"/>
              <a:sym typeface="Ubuntu"/>
            </a:endParaRPr>
          </a:p>
          <a:p>
            <a:pPr marL="0" marR="0" lvl="0" indent="0" algn="l" rtl="0">
              <a:spcBef>
                <a:spcPts val="0"/>
              </a:spcBef>
              <a:spcAft>
                <a:spcPts val="0"/>
              </a:spcAft>
              <a:buNone/>
            </a:pPr>
            <a:endParaRPr sz="2400" b="0" i="0">
              <a:solidFill>
                <a:srgbClr val="FFC000"/>
              </a:solidFill>
              <a:latin typeface="Ubuntu"/>
              <a:ea typeface="Ubuntu"/>
              <a:cs typeface="Ubuntu"/>
              <a:sym typeface="Ubuntu"/>
            </a:endParaRPr>
          </a:p>
          <a:p>
            <a:pPr marL="342900" marR="0" lvl="0" indent="-342900" algn="l" rtl="0">
              <a:spcBef>
                <a:spcPts val="0"/>
              </a:spcBef>
              <a:spcAft>
                <a:spcPts val="0"/>
              </a:spcAft>
              <a:buClr>
                <a:srgbClr val="0CC4A0"/>
              </a:buClr>
              <a:buSzPts val="2400"/>
              <a:buFont typeface="Arial"/>
              <a:buChar char="•"/>
            </a:pPr>
            <a:r>
              <a:rPr lang="en-US" sz="2400">
                <a:solidFill>
                  <a:srgbClr val="0CC4A0"/>
                </a:solidFill>
                <a:latin typeface="Ubuntu"/>
                <a:ea typeface="Ubuntu"/>
                <a:cs typeface="Ubuntu"/>
                <a:sym typeface="Ubuntu"/>
              </a:rPr>
              <a:t>Mean of Monthly Fee: </a:t>
            </a:r>
            <a:r>
              <a:rPr lang="en-US" sz="2400">
                <a:solidFill>
                  <a:schemeClr val="lt1"/>
                </a:solidFill>
                <a:latin typeface="Ubuntu"/>
                <a:ea typeface="Ubuntu"/>
                <a:cs typeface="Ubuntu"/>
                <a:sym typeface="Ubuntu"/>
              </a:rPr>
              <a:t> (45+85+65+85+45+85+65+85+45+85)/10</a:t>
            </a:r>
            <a:endParaRPr/>
          </a:p>
          <a:p>
            <a:pPr marL="0" marR="0" lvl="0" indent="0" algn="l" rtl="0">
              <a:spcBef>
                <a:spcPts val="0"/>
              </a:spcBef>
              <a:spcAft>
                <a:spcPts val="0"/>
              </a:spcAft>
              <a:buNone/>
            </a:pPr>
            <a:r>
              <a:rPr lang="en-US" sz="2400">
                <a:solidFill>
                  <a:schemeClr val="lt1"/>
                </a:solidFill>
                <a:latin typeface="Ubuntu"/>
                <a:ea typeface="Ubuntu"/>
                <a:cs typeface="Ubuntu"/>
                <a:sym typeface="Ubuntu"/>
              </a:rPr>
              <a:t>                                                  </a:t>
            </a:r>
            <a:r>
              <a:rPr lang="en-US" sz="2400">
                <a:solidFill>
                  <a:srgbClr val="FFC000"/>
                </a:solidFill>
                <a:latin typeface="Ubuntu"/>
                <a:ea typeface="Ubuntu"/>
                <a:cs typeface="Ubuntu"/>
                <a:sym typeface="Ubuntu"/>
              </a:rPr>
              <a:t>$69 </a:t>
            </a:r>
            <a:r>
              <a:rPr lang="en-US" sz="2400">
                <a:solidFill>
                  <a:schemeClr val="lt1"/>
                </a:solidFill>
                <a:latin typeface="Ubuntu"/>
                <a:ea typeface="Ubuntu"/>
                <a:cs typeface="Ubuntu"/>
                <a:sym typeface="Ubuntu"/>
              </a:rPr>
              <a:t>per month</a:t>
            </a:r>
            <a:endParaRPr/>
          </a:p>
          <a:p>
            <a:pPr marL="342900" marR="0" lvl="0" indent="-190500" algn="l" rtl="0">
              <a:spcBef>
                <a:spcPts val="0"/>
              </a:spcBef>
              <a:spcAft>
                <a:spcPts val="0"/>
              </a:spcAft>
              <a:buClr>
                <a:schemeClr val="dk1"/>
              </a:buClr>
              <a:buSzPts val="2400"/>
              <a:buFont typeface="Arial"/>
              <a:buNone/>
            </a:pPr>
            <a:endParaRPr sz="2400">
              <a:solidFill>
                <a:srgbClr val="0CC4A0"/>
              </a:solidFill>
              <a:latin typeface="Ubuntu"/>
              <a:ea typeface="Ubuntu"/>
              <a:cs typeface="Ubuntu"/>
              <a:sym typeface="Ubuntu"/>
            </a:endParaRPr>
          </a:p>
          <a:p>
            <a:pPr marL="342900" marR="0" lvl="0" indent="-190500" algn="l" rtl="0">
              <a:spcBef>
                <a:spcPts val="0"/>
              </a:spcBef>
              <a:spcAft>
                <a:spcPts val="0"/>
              </a:spcAft>
              <a:buClr>
                <a:schemeClr val="dk1"/>
              </a:buClr>
              <a:buSzPts val="2400"/>
              <a:buFont typeface="Arial"/>
              <a:buNone/>
            </a:pPr>
            <a:endParaRPr sz="2400">
              <a:solidFill>
                <a:srgbClr val="0CC4A0"/>
              </a:solidFill>
              <a:latin typeface="Ubuntu"/>
              <a:ea typeface="Ubuntu"/>
              <a:cs typeface="Ubuntu"/>
              <a:sym typeface="Ubuntu"/>
            </a:endParaRPr>
          </a:p>
          <a:p>
            <a:pPr marL="342900" marR="0" lvl="0" indent="-342900" algn="l" rtl="0">
              <a:spcBef>
                <a:spcPts val="0"/>
              </a:spcBef>
              <a:spcAft>
                <a:spcPts val="0"/>
              </a:spcAft>
              <a:buClr>
                <a:srgbClr val="0CC4A0"/>
              </a:buClr>
              <a:buSzPts val="2400"/>
              <a:buFont typeface="Arial"/>
              <a:buChar char="•"/>
            </a:pPr>
            <a:r>
              <a:rPr lang="en-US" sz="2400" b="0" i="0">
                <a:solidFill>
                  <a:srgbClr val="0CC4A0"/>
                </a:solidFill>
                <a:latin typeface="Ubuntu"/>
                <a:ea typeface="Ubuntu"/>
                <a:cs typeface="Ubuntu"/>
                <a:sym typeface="Ubuntu"/>
              </a:rPr>
              <a:t>Median of Visits per Month: </a:t>
            </a:r>
            <a:r>
              <a:rPr lang="en-US" sz="2400" b="0" i="0">
                <a:solidFill>
                  <a:schemeClr val="lt1"/>
                </a:solidFill>
                <a:latin typeface="Ubuntu"/>
                <a:ea typeface="Ubuntu"/>
                <a:cs typeface="Ubuntu"/>
                <a:sym typeface="Ubuntu"/>
              </a:rPr>
              <a:t>Ordered values</a:t>
            </a:r>
            <a:r>
              <a:rPr lang="en-US" sz="2400" b="0" i="0">
                <a:solidFill>
                  <a:srgbClr val="0CC4A0"/>
                </a:solidFill>
                <a:latin typeface="Ubuntu"/>
                <a:ea typeface="Ubuntu"/>
                <a:cs typeface="Ubuntu"/>
                <a:sym typeface="Ubuntu"/>
              </a:rPr>
              <a:t>(4, 6, 8, 10, </a:t>
            </a:r>
            <a:r>
              <a:rPr lang="en-US" sz="2400" b="0" i="0">
                <a:solidFill>
                  <a:srgbClr val="FFC000"/>
                </a:solidFill>
                <a:latin typeface="Ubuntu"/>
                <a:ea typeface="Ubuntu"/>
                <a:cs typeface="Ubuntu"/>
                <a:sym typeface="Ubuntu"/>
              </a:rPr>
              <a:t>12, 15</a:t>
            </a:r>
            <a:r>
              <a:rPr lang="en-US" sz="2400" b="0" i="0">
                <a:solidFill>
                  <a:srgbClr val="0CC4A0"/>
                </a:solidFill>
                <a:latin typeface="Ubuntu"/>
                <a:ea typeface="Ubuntu"/>
                <a:cs typeface="Ubuntu"/>
                <a:sym typeface="Ubuntu"/>
              </a:rPr>
              <a:t>, 16, 18, 20, 22)</a:t>
            </a:r>
            <a:endParaRPr/>
          </a:p>
          <a:p>
            <a:pPr marL="0" marR="0" lvl="0" indent="0" algn="l" rtl="0">
              <a:spcBef>
                <a:spcPts val="0"/>
              </a:spcBef>
              <a:spcAft>
                <a:spcPts val="0"/>
              </a:spcAft>
              <a:buNone/>
            </a:pPr>
            <a:r>
              <a:rPr lang="en-US" sz="2400" b="0" i="0">
                <a:solidFill>
                  <a:schemeClr val="lt1"/>
                </a:solidFill>
                <a:latin typeface="Ubuntu"/>
                <a:ea typeface="Ubuntu"/>
                <a:cs typeface="Ubuntu"/>
                <a:sym typeface="Ubuntu"/>
              </a:rPr>
              <a:t>                                                             </a:t>
            </a:r>
            <a:r>
              <a:rPr lang="en-US" sz="2400" b="0" i="0">
                <a:solidFill>
                  <a:srgbClr val="FFC000"/>
                </a:solidFill>
                <a:latin typeface="Ubuntu"/>
                <a:ea typeface="Ubuntu"/>
                <a:cs typeface="Ubuntu"/>
                <a:sym typeface="Ubuntu"/>
              </a:rPr>
              <a:t>13.5</a:t>
            </a:r>
            <a:r>
              <a:rPr lang="en-US" sz="2400" b="0" i="0">
                <a:solidFill>
                  <a:schemeClr val="lt1"/>
                </a:solidFill>
                <a:latin typeface="Ubuntu"/>
                <a:ea typeface="Ubuntu"/>
                <a:cs typeface="Ubuntu"/>
                <a:sym typeface="Ubuntu"/>
              </a:rPr>
              <a:t> visits per month</a:t>
            </a:r>
            <a:endParaRPr sz="2400" b="0" i="0">
              <a:solidFill>
                <a:srgbClr val="0CC4A0"/>
              </a:solidFill>
              <a:latin typeface="Ubuntu"/>
              <a:ea typeface="Ubuntu"/>
              <a:cs typeface="Ubuntu"/>
              <a:sym typeface="Ubuntu"/>
            </a:endParaRPr>
          </a:p>
          <a:p>
            <a:pPr marL="0" marR="0" lvl="0" indent="0" algn="l" rtl="0">
              <a:spcBef>
                <a:spcPts val="0"/>
              </a:spcBef>
              <a:spcAft>
                <a:spcPts val="0"/>
              </a:spcAft>
              <a:buNone/>
            </a:pPr>
            <a:endParaRPr sz="2400">
              <a:solidFill>
                <a:srgbClr val="0CC4A0"/>
              </a:solidFill>
              <a:latin typeface="Ubuntu"/>
              <a:ea typeface="Ubuntu"/>
              <a:cs typeface="Ubuntu"/>
              <a:sym typeface="Ubuntu"/>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37"/>
        <p:cNvGrpSpPr/>
        <p:nvPr/>
      </p:nvGrpSpPr>
      <p:grpSpPr>
        <a:xfrm>
          <a:off x="0" y="0"/>
          <a:ext cx="0" cy="0"/>
          <a:chOff x="0" y="0"/>
          <a:chExt cx="0" cy="0"/>
        </a:xfrm>
      </p:grpSpPr>
      <p:sp>
        <p:nvSpPr>
          <p:cNvPr id="938" name="Google Shape;938;p76"/>
          <p:cNvSpPr/>
          <p:nvPr/>
        </p:nvSpPr>
        <p:spPr>
          <a:xfrm>
            <a:off x="113263" y="163595"/>
            <a:ext cx="11952914" cy="6488875"/>
          </a:xfrm>
          <a:prstGeom prst="roundRect">
            <a:avLst>
              <a:gd name="adj" fmla="val 2702"/>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39" name="Google Shape;939;p76"/>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sp>
        <p:nvSpPr>
          <p:cNvPr id="940" name="Google Shape;940;p76"/>
          <p:cNvSpPr txBox="1"/>
          <p:nvPr/>
        </p:nvSpPr>
        <p:spPr>
          <a:xfrm>
            <a:off x="406201" y="293079"/>
            <a:ext cx="10181157"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CC4A0"/>
              </a:buClr>
              <a:buSzPts val="4000"/>
              <a:buFont typeface="Ubuntu"/>
              <a:buNone/>
            </a:pPr>
            <a:r>
              <a:rPr lang="en-US" sz="4000" b="1" i="0" u="none" strike="noStrike" cap="none">
                <a:solidFill>
                  <a:srgbClr val="0CC4A0"/>
                </a:solidFill>
                <a:latin typeface="Ubuntu"/>
                <a:ea typeface="Ubuntu"/>
                <a:cs typeface="Ubuntu"/>
                <a:sym typeface="Ubuntu"/>
              </a:rPr>
              <a:t>Challenge: Data Detectives</a:t>
            </a:r>
            <a:endParaRPr/>
          </a:p>
        </p:txBody>
      </p:sp>
      <p:pic>
        <p:nvPicPr>
          <p:cNvPr id="941" name="Google Shape;941;p76"/>
          <p:cNvPicPr preferRelativeResize="0"/>
          <p:nvPr/>
        </p:nvPicPr>
        <p:blipFill rotWithShape="1">
          <a:blip r:embed="rId3">
            <a:alphaModFix/>
          </a:blip>
          <a:srcRect/>
          <a:stretch/>
        </p:blipFill>
        <p:spPr>
          <a:xfrm>
            <a:off x="1594095" y="1085726"/>
            <a:ext cx="9003810" cy="5315723"/>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46"/>
        <p:cNvGrpSpPr/>
        <p:nvPr/>
      </p:nvGrpSpPr>
      <p:grpSpPr>
        <a:xfrm>
          <a:off x="0" y="0"/>
          <a:ext cx="0" cy="0"/>
          <a:chOff x="0" y="0"/>
          <a:chExt cx="0" cy="0"/>
        </a:xfrm>
      </p:grpSpPr>
      <p:sp>
        <p:nvSpPr>
          <p:cNvPr id="947" name="Google Shape;947;p77"/>
          <p:cNvSpPr/>
          <p:nvPr/>
        </p:nvSpPr>
        <p:spPr>
          <a:xfrm>
            <a:off x="113263" y="163595"/>
            <a:ext cx="11952914" cy="6488875"/>
          </a:xfrm>
          <a:prstGeom prst="roundRect">
            <a:avLst>
              <a:gd name="adj" fmla="val 2702"/>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48" name="Google Shape;948;p77"/>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sp>
        <p:nvSpPr>
          <p:cNvPr id="949" name="Google Shape;949;p77"/>
          <p:cNvSpPr txBox="1"/>
          <p:nvPr/>
        </p:nvSpPr>
        <p:spPr>
          <a:xfrm>
            <a:off x="406201" y="293079"/>
            <a:ext cx="10181157"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CC4A0"/>
              </a:buClr>
              <a:buSzPts val="4000"/>
              <a:buFont typeface="Ubuntu"/>
              <a:buNone/>
            </a:pPr>
            <a:r>
              <a:rPr lang="en-US" sz="4000" b="1" i="0" u="none" strike="noStrike" cap="none">
                <a:solidFill>
                  <a:srgbClr val="0CC4A0"/>
                </a:solidFill>
                <a:latin typeface="Ubuntu"/>
                <a:ea typeface="Ubuntu"/>
                <a:cs typeface="Ubuntu"/>
                <a:sym typeface="Ubuntu"/>
              </a:rPr>
              <a:t>Challenge: Data Detectives</a:t>
            </a:r>
            <a:endParaRPr/>
          </a:p>
        </p:txBody>
      </p:sp>
      <p:pic>
        <p:nvPicPr>
          <p:cNvPr id="950" name="Google Shape;950;p77"/>
          <p:cNvPicPr preferRelativeResize="0"/>
          <p:nvPr/>
        </p:nvPicPr>
        <p:blipFill rotWithShape="1">
          <a:blip r:embed="rId3">
            <a:alphaModFix/>
          </a:blip>
          <a:srcRect/>
          <a:stretch/>
        </p:blipFill>
        <p:spPr>
          <a:xfrm>
            <a:off x="2182360" y="1174873"/>
            <a:ext cx="7827280" cy="51206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55"/>
        <p:cNvGrpSpPr/>
        <p:nvPr/>
      </p:nvGrpSpPr>
      <p:grpSpPr>
        <a:xfrm>
          <a:off x="0" y="0"/>
          <a:ext cx="0" cy="0"/>
          <a:chOff x="0" y="0"/>
          <a:chExt cx="0" cy="0"/>
        </a:xfrm>
      </p:grpSpPr>
      <p:sp>
        <p:nvSpPr>
          <p:cNvPr id="956" name="Google Shape;956;p78"/>
          <p:cNvSpPr/>
          <p:nvPr/>
        </p:nvSpPr>
        <p:spPr>
          <a:xfrm>
            <a:off x="113263" y="163595"/>
            <a:ext cx="11952914" cy="6488875"/>
          </a:xfrm>
          <a:prstGeom prst="roundRect">
            <a:avLst>
              <a:gd name="adj" fmla="val 2702"/>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57" name="Google Shape;957;p78"/>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sp>
        <p:nvSpPr>
          <p:cNvPr id="958" name="Google Shape;958;p78"/>
          <p:cNvSpPr txBox="1"/>
          <p:nvPr/>
        </p:nvSpPr>
        <p:spPr>
          <a:xfrm>
            <a:off x="406201" y="293079"/>
            <a:ext cx="10181157"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CC4A0"/>
              </a:buClr>
              <a:buSzPts val="4000"/>
              <a:buFont typeface="Ubuntu"/>
              <a:buNone/>
            </a:pPr>
            <a:r>
              <a:rPr lang="en-US" sz="4000" b="1" i="0" u="none" strike="noStrike" cap="none">
                <a:solidFill>
                  <a:srgbClr val="0CC4A0"/>
                </a:solidFill>
                <a:latin typeface="Ubuntu"/>
                <a:ea typeface="Ubuntu"/>
                <a:cs typeface="Ubuntu"/>
                <a:sym typeface="Ubuntu"/>
              </a:rPr>
              <a:t>Challenge: Data Detectives</a:t>
            </a:r>
            <a:endParaRPr/>
          </a:p>
        </p:txBody>
      </p:sp>
      <p:pic>
        <p:nvPicPr>
          <p:cNvPr id="959" name="Google Shape;959;p78"/>
          <p:cNvPicPr preferRelativeResize="0"/>
          <p:nvPr/>
        </p:nvPicPr>
        <p:blipFill rotWithShape="1">
          <a:blip r:embed="rId3">
            <a:alphaModFix/>
          </a:blip>
          <a:srcRect/>
          <a:stretch/>
        </p:blipFill>
        <p:spPr>
          <a:xfrm>
            <a:off x="1595619" y="1077337"/>
            <a:ext cx="9000762" cy="5315723"/>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64"/>
        <p:cNvGrpSpPr/>
        <p:nvPr/>
      </p:nvGrpSpPr>
      <p:grpSpPr>
        <a:xfrm>
          <a:off x="0" y="0"/>
          <a:ext cx="0" cy="0"/>
          <a:chOff x="0" y="0"/>
          <a:chExt cx="0" cy="0"/>
        </a:xfrm>
      </p:grpSpPr>
      <p:sp>
        <p:nvSpPr>
          <p:cNvPr id="965" name="Google Shape;965;p79"/>
          <p:cNvSpPr/>
          <p:nvPr/>
        </p:nvSpPr>
        <p:spPr>
          <a:xfrm>
            <a:off x="113263" y="163595"/>
            <a:ext cx="11952914" cy="6488875"/>
          </a:xfrm>
          <a:prstGeom prst="roundRect">
            <a:avLst>
              <a:gd name="adj" fmla="val 2702"/>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66" name="Google Shape;966;p79"/>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sp>
        <p:nvSpPr>
          <p:cNvPr id="967" name="Google Shape;967;p79"/>
          <p:cNvSpPr txBox="1"/>
          <p:nvPr/>
        </p:nvSpPr>
        <p:spPr>
          <a:xfrm>
            <a:off x="406201" y="293079"/>
            <a:ext cx="10181157"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CC4A0"/>
              </a:buClr>
              <a:buSzPts val="4000"/>
              <a:buFont typeface="Ubuntu"/>
              <a:buNone/>
            </a:pPr>
            <a:r>
              <a:rPr lang="en-US" sz="4000" b="1" i="0" u="none" strike="noStrike" cap="none">
                <a:solidFill>
                  <a:srgbClr val="0CC4A0"/>
                </a:solidFill>
                <a:latin typeface="Ubuntu"/>
                <a:ea typeface="Ubuntu"/>
                <a:cs typeface="Ubuntu"/>
                <a:sym typeface="Ubuntu"/>
              </a:rPr>
              <a:t>Challenge: Data Detectives</a:t>
            </a:r>
            <a:endParaRPr/>
          </a:p>
        </p:txBody>
      </p:sp>
      <p:pic>
        <p:nvPicPr>
          <p:cNvPr id="968" name="Google Shape;968;p79"/>
          <p:cNvPicPr preferRelativeResize="0"/>
          <p:nvPr/>
        </p:nvPicPr>
        <p:blipFill rotWithShape="1">
          <a:blip r:embed="rId3">
            <a:alphaModFix/>
          </a:blip>
          <a:srcRect/>
          <a:stretch/>
        </p:blipFill>
        <p:spPr>
          <a:xfrm>
            <a:off x="2170168" y="1229051"/>
            <a:ext cx="7851664" cy="5196851"/>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72"/>
        <p:cNvGrpSpPr/>
        <p:nvPr/>
      </p:nvGrpSpPr>
      <p:grpSpPr>
        <a:xfrm>
          <a:off x="0" y="0"/>
          <a:ext cx="0" cy="0"/>
          <a:chOff x="0" y="0"/>
          <a:chExt cx="0" cy="0"/>
        </a:xfrm>
      </p:grpSpPr>
      <p:sp>
        <p:nvSpPr>
          <p:cNvPr id="973" name="Google Shape;973;p80"/>
          <p:cNvSpPr/>
          <p:nvPr/>
        </p:nvSpPr>
        <p:spPr>
          <a:xfrm>
            <a:off x="6543925" y="1290369"/>
            <a:ext cx="6132671" cy="6121521"/>
          </a:xfrm>
          <a:custGeom>
            <a:avLst/>
            <a:gdLst/>
            <a:ahLst/>
            <a:cxnLst/>
            <a:rect l="l" t="t" r="r" b="b"/>
            <a:pathLst>
              <a:path w="9199007" h="9182281" extrusionOk="0">
                <a:moveTo>
                  <a:pt x="0" y="0"/>
                </a:moveTo>
                <a:lnTo>
                  <a:pt x="9199006" y="0"/>
                </a:lnTo>
                <a:lnTo>
                  <a:pt x="9199006" y="9182281"/>
                </a:lnTo>
                <a:lnTo>
                  <a:pt x="0" y="9182281"/>
                </a:lnTo>
                <a:lnTo>
                  <a:pt x="0" y="0"/>
                </a:lnTo>
                <a:close/>
              </a:path>
            </a:pathLst>
          </a:custGeom>
          <a:blipFill rotWithShape="1">
            <a:blip r:embed="rId3">
              <a:alphaModFix amt="35000"/>
            </a:blip>
            <a:stretch>
              <a:fillRect/>
            </a:stretch>
          </a:blipFill>
          <a:ln>
            <a:noFill/>
          </a:ln>
        </p:spPr>
        <p:txBody>
          <a:bodyPr/>
          <a:lstStyle/>
          <a:p>
            <a:endParaRPr lang="en-US"/>
          </a:p>
        </p:txBody>
      </p:sp>
      <p:sp>
        <p:nvSpPr>
          <p:cNvPr id="974" name="Google Shape;974;p80"/>
          <p:cNvSpPr/>
          <p:nvPr/>
        </p:nvSpPr>
        <p:spPr>
          <a:xfrm>
            <a:off x="10579562" y="6043310"/>
            <a:ext cx="1197948" cy="472645"/>
          </a:xfrm>
          <a:custGeom>
            <a:avLst/>
            <a:gdLst/>
            <a:ahLst/>
            <a:cxnLst/>
            <a:rect l="l" t="t" r="r" b="b"/>
            <a:pathLst>
              <a:path w="1796922" h="708967" extrusionOk="0">
                <a:moveTo>
                  <a:pt x="0" y="0"/>
                </a:moveTo>
                <a:lnTo>
                  <a:pt x="1796922" y="0"/>
                </a:lnTo>
                <a:lnTo>
                  <a:pt x="1796922" y="708968"/>
                </a:lnTo>
                <a:lnTo>
                  <a:pt x="0" y="708968"/>
                </a:lnTo>
                <a:lnTo>
                  <a:pt x="0" y="0"/>
                </a:lnTo>
                <a:close/>
              </a:path>
            </a:pathLst>
          </a:custGeom>
          <a:blipFill rotWithShape="1">
            <a:blip r:embed="rId4">
              <a:alphaModFix/>
            </a:blip>
            <a:stretch>
              <a:fillRect/>
            </a:stretch>
          </a:blipFill>
          <a:ln>
            <a:noFill/>
          </a:ln>
        </p:spPr>
        <p:txBody>
          <a:bodyPr/>
          <a:lstStyle/>
          <a:p>
            <a:endParaRPr lang="en-US"/>
          </a:p>
        </p:txBody>
      </p:sp>
      <p:sp>
        <p:nvSpPr>
          <p:cNvPr id="975" name="Google Shape;975;p80"/>
          <p:cNvSpPr txBox="1"/>
          <p:nvPr/>
        </p:nvSpPr>
        <p:spPr>
          <a:xfrm>
            <a:off x="921249" y="3128060"/>
            <a:ext cx="5545157" cy="872034"/>
          </a:xfrm>
          <a:prstGeom prst="rect">
            <a:avLst/>
          </a:prstGeom>
          <a:noFill/>
          <a:ln>
            <a:noFill/>
          </a:ln>
        </p:spPr>
        <p:txBody>
          <a:bodyPr spcFirstLastPara="1" wrap="square" lIns="0" tIns="0" rIns="0" bIns="0" anchor="t" anchorCtr="0">
            <a:spAutoFit/>
          </a:bodyPr>
          <a:lstStyle/>
          <a:p>
            <a:pPr marL="0" marR="0" lvl="0" indent="0" algn="l" rtl="0">
              <a:lnSpc>
                <a:spcPct val="94069"/>
              </a:lnSpc>
              <a:spcBef>
                <a:spcPts val="0"/>
              </a:spcBef>
              <a:spcAft>
                <a:spcPts val="0"/>
              </a:spcAft>
              <a:buClr>
                <a:srgbClr val="0CC4A0"/>
              </a:buClr>
              <a:buSzPts val="7200"/>
              <a:buFont typeface="Ubuntu"/>
              <a:buNone/>
            </a:pPr>
            <a:r>
              <a:rPr lang="en-US" sz="7200" b="1" i="0" u="none" strike="noStrike" cap="none">
                <a:solidFill>
                  <a:srgbClr val="0CC4A0"/>
                </a:solidFill>
                <a:latin typeface="Ubuntu"/>
                <a:ea typeface="Ubuntu"/>
                <a:cs typeface="Ubuntu"/>
                <a:sym typeface="Ubuntu"/>
              </a:rPr>
              <a:t>Questions?</a:t>
            </a:r>
            <a:endParaRPr/>
          </a:p>
        </p:txBody>
      </p:sp>
      <p:sp>
        <p:nvSpPr>
          <p:cNvPr id="976" name="Google Shape;976;p80"/>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9"/>
        <p:cNvGrpSpPr/>
        <p:nvPr/>
      </p:nvGrpSpPr>
      <p:grpSpPr>
        <a:xfrm>
          <a:off x="0" y="0"/>
          <a:ext cx="0" cy="0"/>
          <a:chOff x="0" y="0"/>
          <a:chExt cx="0" cy="0"/>
        </a:xfrm>
      </p:grpSpPr>
      <p:sp>
        <p:nvSpPr>
          <p:cNvPr id="170" name="Google Shape;170;p19"/>
          <p:cNvSpPr/>
          <p:nvPr/>
        </p:nvSpPr>
        <p:spPr>
          <a:xfrm>
            <a:off x="113263" y="163595"/>
            <a:ext cx="11952914" cy="6488875"/>
          </a:xfrm>
          <a:prstGeom prst="roundRect">
            <a:avLst>
              <a:gd name="adj" fmla="val 2702"/>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1" name="Google Shape;171;p19"/>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sp>
        <p:nvSpPr>
          <p:cNvPr id="172" name="Google Shape;172;p19"/>
          <p:cNvSpPr txBox="1"/>
          <p:nvPr/>
        </p:nvSpPr>
        <p:spPr>
          <a:xfrm>
            <a:off x="526736" y="2113566"/>
            <a:ext cx="7091877" cy="258532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0" i="0" u="none" strike="noStrike" cap="none">
                <a:solidFill>
                  <a:srgbClr val="FFC000"/>
                </a:solidFill>
                <a:latin typeface="Ubuntu"/>
                <a:ea typeface="Ubuntu"/>
                <a:cs typeface="Ubuntu"/>
                <a:sym typeface="Ubuntu"/>
              </a:rPr>
              <a:t>Famous case </a:t>
            </a:r>
            <a:r>
              <a:rPr lang="en-US" sz="2400" b="0" i="0" u="none" strike="noStrike" cap="none">
                <a:solidFill>
                  <a:schemeClr val="lt1"/>
                </a:solidFill>
                <a:latin typeface="Ubuntu"/>
                <a:ea typeface="Ubuntu"/>
                <a:cs typeface="Ubuntu"/>
                <a:sym typeface="Ubuntu"/>
              </a:rPr>
              <a:t>of predicting customer pregnancy based on purchase patterns</a:t>
            </a:r>
            <a:endParaRPr/>
          </a:p>
          <a:p>
            <a:pPr marL="0" marR="0" lvl="0" indent="0" algn="l" rtl="0">
              <a:spcBef>
                <a:spcPts val="0"/>
              </a:spcBef>
              <a:spcAft>
                <a:spcPts val="0"/>
              </a:spcAft>
              <a:buNone/>
            </a:pPr>
            <a:endParaRPr sz="2400" b="0" i="0" u="none" strike="noStrike" cap="none">
              <a:solidFill>
                <a:schemeClr val="lt1"/>
              </a:solidFill>
              <a:latin typeface="Ubuntu"/>
              <a:ea typeface="Ubuntu"/>
              <a:cs typeface="Ubuntu"/>
              <a:sym typeface="Ubuntu"/>
            </a:endParaRPr>
          </a:p>
          <a:p>
            <a:pPr marL="0" marR="0" lvl="0" indent="0" algn="l" rtl="0">
              <a:spcBef>
                <a:spcPts val="0"/>
              </a:spcBef>
              <a:spcAft>
                <a:spcPts val="0"/>
              </a:spcAft>
              <a:buNone/>
            </a:pPr>
            <a:r>
              <a:rPr lang="en-US" sz="2400" b="0" i="0" u="none" strike="noStrike" cap="none">
                <a:solidFill>
                  <a:schemeClr val="lt1"/>
                </a:solidFill>
                <a:latin typeface="Ubuntu"/>
                <a:ea typeface="Ubuntu"/>
                <a:cs typeface="Ubuntu"/>
                <a:sym typeface="Ubuntu"/>
              </a:rPr>
              <a:t>Created pregnancy prediction scores for marketing purposes</a:t>
            </a:r>
            <a:endParaRPr/>
          </a:p>
          <a:p>
            <a:pPr marL="0" marR="0" lvl="0" indent="0" algn="l" rtl="0">
              <a:spcBef>
                <a:spcPts val="0"/>
              </a:spcBef>
              <a:spcAft>
                <a:spcPts val="0"/>
              </a:spcAft>
              <a:buNone/>
            </a:pPr>
            <a:endParaRPr sz="2400" b="0" i="0" u="none" strike="noStrike" cap="none">
              <a:solidFill>
                <a:schemeClr val="lt1"/>
              </a:solidFill>
              <a:latin typeface="Ubuntu"/>
              <a:ea typeface="Ubuntu"/>
              <a:cs typeface="Ubuntu"/>
              <a:sym typeface="Ubuntu"/>
            </a:endParaRPr>
          </a:p>
          <a:p>
            <a:pPr marL="0" marR="0" lvl="0" indent="0" algn="l" rtl="0">
              <a:spcBef>
                <a:spcPts val="0"/>
              </a:spcBef>
              <a:spcAft>
                <a:spcPts val="0"/>
              </a:spcAft>
              <a:buNone/>
            </a:pPr>
            <a:r>
              <a:rPr lang="en-US" sz="2400" b="0" i="0" u="none" strike="noStrike" cap="none">
                <a:solidFill>
                  <a:schemeClr val="lt1"/>
                </a:solidFill>
                <a:latin typeface="Ubuntu"/>
                <a:ea typeface="Ubuntu"/>
                <a:cs typeface="Ubuntu"/>
                <a:sym typeface="Ubuntu"/>
              </a:rPr>
              <a:t>Led to improved targeted marketing campaigns</a:t>
            </a:r>
            <a:endParaRPr/>
          </a:p>
        </p:txBody>
      </p:sp>
      <p:sp>
        <p:nvSpPr>
          <p:cNvPr id="173" name="Google Shape;173;p19"/>
          <p:cNvSpPr txBox="1"/>
          <p:nvPr/>
        </p:nvSpPr>
        <p:spPr>
          <a:xfrm>
            <a:off x="6775825" y="6250450"/>
            <a:ext cx="54867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Reference: New York Times, </a:t>
            </a:r>
            <a:r>
              <a:rPr lang="en-US" sz="1400" b="0" i="0" u="sng" strike="noStrike" cap="none">
                <a:solidFill>
                  <a:srgbClr val="0CC4A0"/>
                </a:solidFill>
                <a:latin typeface="Arial"/>
                <a:ea typeface="Arial"/>
                <a:cs typeface="Arial"/>
                <a:sym typeface="Arial"/>
                <a:hlinkClick r:id="rId3">
                  <a:extLst>
                    <a:ext uri="{A12FA001-AC4F-418D-AE19-62706E023703}">
                      <ahyp:hlinkClr xmlns:ahyp="http://schemas.microsoft.com/office/drawing/2018/hyperlinkcolor" val="tx"/>
                    </a:ext>
                  </a:extLst>
                </a:hlinkClick>
              </a:rPr>
              <a:t>How Companies Learn Your Secrets</a:t>
            </a:r>
            <a:endParaRPr sz="1050" b="0" i="0" u="none" strike="noStrike" cap="none">
              <a:solidFill>
                <a:srgbClr val="0CC4A0"/>
              </a:solidFill>
              <a:latin typeface="Arial"/>
              <a:ea typeface="Arial"/>
              <a:cs typeface="Arial"/>
              <a:sym typeface="Arial"/>
            </a:endParaRPr>
          </a:p>
        </p:txBody>
      </p:sp>
      <p:pic>
        <p:nvPicPr>
          <p:cNvPr id="174" name="Google Shape;174;p19" descr="Target logo by huyvo2001 on DeviantArt"/>
          <p:cNvPicPr preferRelativeResize="0"/>
          <p:nvPr/>
        </p:nvPicPr>
        <p:blipFill rotWithShape="1">
          <a:blip r:embed="rId4">
            <a:alphaModFix/>
          </a:blip>
          <a:srcRect/>
          <a:stretch/>
        </p:blipFill>
        <p:spPr>
          <a:xfrm>
            <a:off x="8551254" y="1875663"/>
            <a:ext cx="2304938" cy="306473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8"/>
        <p:cNvGrpSpPr/>
        <p:nvPr/>
      </p:nvGrpSpPr>
      <p:grpSpPr>
        <a:xfrm>
          <a:off x="0" y="0"/>
          <a:ext cx="0" cy="0"/>
          <a:chOff x="0" y="0"/>
          <a:chExt cx="0" cy="0"/>
        </a:xfrm>
      </p:grpSpPr>
      <p:sp>
        <p:nvSpPr>
          <p:cNvPr id="179" name="Google Shape;179;p20"/>
          <p:cNvSpPr/>
          <p:nvPr/>
        </p:nvSpPr>
        <p:spPr>
          <a:xfrm>
            <a:off x="113263" y="163595"/>
            <a:ext cx="11952914" cy="6488875"/>
          </a:xfrm>
          <a:prstGeom prst="roundRect">
            <a:avLst>
              <a:gd name="adj" fmla="val 2702"/>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0" name="Google Shape;180;p20"/>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sp>
        <p:nvSpPr>
          <p:cNvPr id="181" name="Google Shape;181;p20"/>
          <p:cNvSpPr txBox="1"/>
          <p:nvPr/>
        </p:nvSpPr>
        <p:spPr>
          <a:xfrm>
            <a:off x="406201" y="293079"/>
            <a:ext cx="7091877" cy="61555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0" b="1" i="0" u="none" strike="noStrike" cap="none">
                <a:solidFill>
                  <a:srgbClr val="0CC4A0"/>
                </a:solidFill>
                <a:latin typeface="Ubuntu"/>
                <a:ea typeface="Ubuntu"/>
                <a:cs typeface="Ubuntu"/>
                <a:sym typeface="Ubuntu"/>
              </a:rPr>
              <a:t>Types of Data Analytics</a:t>
            </a:r>
            <a:endParaRPr/>
          </a:p>
        </p:txBody>
      </p:sp>
      <p:sp>
        <p:nvSpPr>
          <p:cNvPr id="182" name="Google Shape;182;p20"/>
          <p:cNvSpPr/>
          <p:nvPr/>
        </p:nvSpPr>
        <p:spPr>
          <a:xfrm>
            <a:off x="5403272" y="1500448"/>
            <a:ext cx="5099848" cy="3129739"/>
          </a:xfrm>
          <a:prstGeom prst="roundRect">
            <a:avLst>
              <a:gd name="adj" fmla="val 6043"/>
            </a:avLst>
          </a:prstGeom>
          <a:solidFill>
            <a:srgbClr val="FFFFFF">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183" name="Google Shape;183;p20"/>
          <p:cNvCxnSpPr/>
          <p:nvPr/>
        </p:nvCxnSpPr>
        <p:spPr>
          <a:xfrm rot="10800000" flipH="1">
            <a:off x="1388225" y="2022257"/>
            <a:ext cx="8949600" cy="3468300"/>
          </a:xfrm>
          <a:prstGeom prst="straightConnector1">
            <a:avLst/>
          </a:prstGeom>
          <a:noFill/>
          <a:ln w="76200" cap="flat" cmpd="sng">
            <a:solidFill>
              <a:srgbClr val="0CC4A0"/>
            </a:solidFill>
            <a:prstDash val="solid"/>
            <a:round/>
            <a:headEnd type="none" w="sm" len="sm"/>
            <a:tailEnd type="triangle" w="med" len="med"/>
          </a:ln>
        </p:spPr>
      </p:cxnSp>
      <p:sp>
        <p:nvSpPr>
          <p:cNvPr id="184" name="Google Shape;184;p20"/>
          <p:cNvSpPr/>
          <p:nvPr/>
        </p:nvSpPr>
        <p:spPr>
          <a:xfrm>
            <a:off x="1155468" y="4630190"/>
            <a:ext cx="1828800" cy="1051559"/>
          </a:xfrm>
          <a:prstGeom prst="rect">
            <a:avLst/>
          </a:prstGeom>
          <a:solidFill>
            <a:srgbClr val="03463A"/>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Ubuntu"/>
                <a:ea typeface="Ubuntu"/>
                <a:cs typeface="Ubuntu"/>
                <a:sym typeface="Ubuntu"/>
              </a:rPr>
              <a:t>Descriptive</a:t>
            </a:r>
            <a:endParaRPr/>
          </a:p>
          <a:p>
            <a:pPr marL="0" marR="0" lvl="0" indent="0" algn="ctr" rtl="0">
              <a:spcBef>
                <a:spcPts val="0"/>
              </a:spcBef>
              <a:spcAft>
                <a:spcPts val="0"/>
              </a:spcAft>
              <a:buNone/>
            </a:pPr>
            <a:r>
              <a:rPr lang="en-US" sz="1800" b="0" i="0" u="none" strike="noStrike" cap="none">
                <a:solidFill>
                  <a:schemeClr val="lt1"/>
                </a:solidFill>
                <a:latin typeface="Ubuntu"/>
                <a:ea typeface="Ubuntu"/>
                <a:cs typeface="Ubuntu"/>
                <a:sym typeface="Ubuntu"/>
              </a:rPr>
              <a:t>Analytics</a:t>
            </a:r>
            <a:endParaRPr/>
          </a:p>
        </p:txBody>
      </p:sp>
      <p:sp>
        <p:nvSpPr>
          <p:cNvPr id="185" name="Google Shape;185;p20"/>
          <p:cNvSpPr/>
          <p:nvPr/>
        </p:nvSpPr>
        <p:spPr>
          <a:xfrm>
            <a:off x="3289068" y="3850872"/>
            <a:ext cx="1828800" cy="1051559"/>
          </a:xfrm>
          <a:prstGeom prst="rect">
            <a:avLst/>
          </a:prstGeom>
          <a:solidFill>
            <a:srgbClr val="03463A"/>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Ubuntu"/>
                <a:ea typeface="Ubuntu"/>
                <a:cs typeface="Ubuntu"/>
                <a:sym typeface="Ubuntu"/>
              </a:rPr>
              <a:t>Diagnostic</a:t>
            </a:r>
            <a:endParaRPr/>
          </a:p>
          <a:p>
            <a:pPr marL="0" marR="0" lvl="0" indent="0" algn="ctr" rtl="0">
              <a:spcBef>
                <a:spcPts val="0"/>
              </a:spcBef>
              <a:spcAft>
                <a:spcPts val="0"/>
              </a:spcAft>
              <a:buNone/>
            </a:pPr>
            <a:r>
              <a:rPr lang="en-US" sz="1800" b="0" i="0" u="none" strike="noStrike" cap="none">
                <a:solidFill>
                  <a:schemeClr val="lt1"/>
                </a:solidFill>
                <a:latin typeface="Ubuntu"/>
                <a:ea typeface="Ubuntu"/>
                <a:cs typeface="Ubuntu"/>
                <a:sym typeface="Ubuntu"/>
              </a:rPr>
              <a:t>Analytics</a:t>
            </a:r>
            <a:endParaRPr/>
          </a:p>
        </p:txBody>
      </p:sp>
      <p:sp>
        <p:nvSpPr>
          <p:cNvPr id="186" name="Google Shape;186;p20"/>
          <p:cNvSpPr/>
          <p:nvPr/>
        </p:nvSpPr>
        <p:spPr>
          <a:xfrm>
            <a:off x="5669277" y="3027107"/>
            <a:ext cx="1828800" cy="1051559"/>
          </a:xfrm>
          <a:prstGeom prst="rect">
            <a:avLst/>
          </a:prstGeom>
          <a:solidFill>
            <a:srgbClr val="03463A"/>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Ubuntu"/>
                <a:ea typeface="Ubuntu"/>
                <a:cs typeface="Ubuntu"/>
                <a:sym typeface="Ubuntu"/>
              </a:rPr>
              <a:t>Predictive</a:t>
            </a:r>
            <a:endParaRPr/>
          </a:p>
          <a:p>
            <a:pPr marL="0" marR="0" lvl="0" indent="0" algn="ctr" rtl="0">
              <a:spcBef>
                <a:spcPts val="0"/>
              </a:spcBef>
              <a:spcAft>
                <a:spcPts val="0"/>
              </a:spcAft>
              <a:buNone/>
            </a:pPr>
            <a:r>
              <a:rPr lang="en-US" sz="1800" b="0" i="0" u="none" strike="noStrike" cap="none">
                <a:solidFill>
                  <a:schemeClr val="lt1"/>
                </a:solidFill>
                <a:latin typeface="Ubuntu"/>
                <a:ea typeface="Ubuntu"/>
                <a:cs typeface="Ubuntu"/>
                <a:sym typeface="Ubuntu"/>
              </a:rPr>
              <a:t>Analytics</a:t>
            </a:r>
            <a:endParaRPr/>
          </a:p>
        </p:txBody>
      </p:sp>
      <p:sp>
        <p:nvSpPr>
          <p:cNvPr id="187" name="Google Shape;187;p20"/>
          <p:cNvSpPr/>
          <p:nvPr/>
        </p:nvSpPr>
        <p:spPr>
          <a:xfrm>
            <a:off x="7859683" y="2232661"/>
            <a:ext cx="1828800" cy="1051559"/>
          </a:xfrm>
          <a:prstGeom prst="rect">
            <a:avLst/>
          </a:prstGeom>
          <a:solidFill>
            <a:srgbClr val="03463A"/>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Ubuntu"/>
                <a:ea typeface="Ubuntu"/>
                <a:cs typeface="Ubuntu"/>
                <a:sym typeface="Ubuntu"/>
              </a:rPr>
              <a:t>Prescriptive</a:t>
            </a:r>
            <a:endParaRPr/>
          </a:p>
          <a:p>
            <a:pPr marL="0" marR="0" lvl="0" indent="0" algn="ctr" rtl="0">
              <a:spcBef>
                <a:spcPts val="0"/>
              </a:spcBef>
              <a:spcAft>
                <a:spcPts val="0"/>
              </a:spcAft>
              <a:buNone/>
            </a:pPr>
            <a:r>
              <a:rPr lang="en-US" sz="1800" b="0" i="0" u="none" strike="noStrike" cap="none">
                <a:solidFill>
                  <a:schemeClr val="lt1"/>
                </a:solidFill>
                <a:latin typeface="Ubuntu"/>
                <a:ea typeface="Ubuntu"/>
                <a:cs typeface="Ubuntu"/>
                <a:sym typeface="Ubuntu"/>
              </a:rPr>
              <a:t>Analytics</a:t>
            </a:r>
            <a:endParaRPr/>
          </a:p>
        </p:txBody>
      </p:sp>
      <p:sp>
        <p:nvSpPr>
          <p:cNvPr id="188" name="Google Shape;188;p20"/>
          <p:cNvSpPr txBox="1"/>
          <p:nvPr/>
        </p:nvSpPr>
        <p:spPr>
          <a:xfrm>
            <a:off x="1155467" y="4353191"/>
            <a:ext cx="1828793"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CC4A0"/>
                </a:solidFill>
                <a:latin typeface="Ubuntu"/>
                <a:ea typeface="Ubuntu"/>
                <a:cs typeface="Ubuntu"/>
                <a:sym typeface="Ubuntu"/>
              </a:rPr>
              <a:t>What happened?</a:t>
            </a:r>
            <a:endParaRPr/>
          </a:p>
        </p:txBody>
      </p:sp>
      <p:sp>
        <p:nvSpPr>
          <p:cNvPr id="189" name="Google Shape;189;p20"/>
          <p:cNvSpPr txBox="1"/>
          <p:nvPr/>
        </p:nvSpPr>
        <p:spPr>
          <a:xfrm>
            <a:off x="3289068" y="3574405"/>
            <a:ext cx="1828800"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CC4A0"/>
                </a:solidFill>
                <a:latin typeface="Ubuntu"/>
                <a:ea typeface="Ubuntu"/>
                <a:cs typeface="Ubuntu"/>
                <a:sym typeface="Ubuntu"/>
              </a:rPr>
              <a:t>Why did it happen?</a:t>
            </a:r>
            <a:endParaRPr/>
          </a:p>
        </p:txBody>
      </p:sp>
      <p:sp>
        <p:nvSpPr>
          <p:cNvPr id="190" name="Google Shape;190;p20"/>
          <p:cNvSpPr txBox="1"/>
          <p:nvPr/>
        </p:nvSpPr>
        <p:spPr>
          <a:xfrm>
            <a:off x="5669277" y="2758440"/>
            <a:ext cx="1828800"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CC4A0"/>
                </a:solidFill>
                <a:latin typeface="Ubuntu"/>
                <a:ea typeface="Ubuntu"/>
                <a:cs typeface="Ubuntu"/>
                <a:sym typeface="Ubuntu"/>
              </a:rPr>
              <a:t>What will happen?</a:t>
            </a:r>
            <a:endParaRPr/>
          </a:p>
        </p:txBody>
      </p:sp>
      <p:sp>
        <p:nvSpPr>
          <p:cNvPr id="191" name="Google Shape;191;p20"/>
          <p:cNvSpPr txBox="1"/>
          <p:nvPr/>
        </p:nvSpPr>
        <p:spPr>
          <a:xfrm>
            <a:off x="7859683" y="1776939"/>
            <a:ext cx="182880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cap="none">
                <a:solidFill>
                  <a:srgbClr val="0CC4A0"/>
                </a:solidFill>
                <a:latin typeface="Ubuntu"/>
                <a:ea typeface="Ubuntu"/>
                <a:cs typeface="Ubuntu"/>
                <a:sym typeface="Ubuntu"/>
              </a:rPr>
              <a:t>How can we make it happen?</a:t>
            </a:r>
            <a:endParaRPr/>
          </a:p>
        </p:txBody>
      </p:sp>
      <p:sp>
        <p:nvSpPr>
          <p:cNvPr id="192" name="Google Shape;192;p20"/>
          <p:cNvSpPr txBox="1"/>
          <p:nvPr/>
        </p:nvSpPr>
        <p:spPr>
          <a:xfrm>
            <a:off x="3061671" y="5554699"/>
            <a:ext cx="1195392"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i="0" u="none" strike="noStrike" cap="none">
                <a:solidFill>
                  <a:srgbClr val="FFC000"/>
                </a:solidFill>
                <a:latin typeface="Calibri"/>
                <a:ea typeface="Calibri"/>
                <a:cs typeface="Calibri"/>
                <a:sym typeface="Calibri"/>
              </a:rPr>
              <a:t>Hindsight</a:t>
            </a:r>
            <a:endParaRPr/>
          </a:p>
        </p:txBody>
      </p:sp>
      <p:sp>
        <p:nvSpPr>
          <p:cNvPr id="193" name="Google Shape;193;p20"/>
          <p:cNvSpPr txBox="1"/>
          <p:nvPr/>
        </p:nvSpPr>
        <p:spPr>
          <a:xfrm>
            <a:off x="8531115" y="4025584"/>
            <a:ext cx="1165320"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i="0" u="none" strike="noStrike" cap="none">
                <a:solidFill>
                  <a:srgbClr val="FFC000"/>
                </a:solidFill>
                <a:latin typeface="Calibri"/>
                <a:ea typeface="Calibri"/>
                <a:cs typeface="Calibri"/>
                <a:sym typeface="Calibri"/>
              </a:rPr>
              <a:t>Foresight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7"/>
        <p:cNvGrpSpPr/>
        <p:nvPr/>
      </p:nvGrpSpPr>
      <p:grpSpPr>
        <a:xfrm>
          <a:off x="0" y="0"/>
          <a:ext cx="0" cy="0"/>
          <a:chOff x="0" y="0"/>
          <a:chExt cx="0" cy="0"/>
        </a:xfrm>
      </p:grpSpPr>
      <p:sp>
        <p:nvSpPr>
          <p:cNvPr id="198" name="Google Shape;198;p21"/>
          <p:cNvSpPr/>
          <p:nvPr/>
        </p:nvSpPr>
        <p:spPr>
          <a:xfrm>
            <a:off x="113263" y="163595"/>
            <a:ext cx="11952914" cy="6488875"/>
          </a:xfrm>
          <a:prstGeom prst="roundRect">
            <a:avLst>
              <a:gd name="adj" fmla="val 2702"/>
            </a:avLst>
          </a:prstGeom>
          <a:no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9" name="Google Shape;199;p21"/>
          <p:cNvSpPr/>
          <p:nvPr/>
        </p:nvSpPr>
        <p:spPr>
          <a:xfrm>
            <a:off x="0" y="6740292"/>
            <a:ext cx="12191997" cy="118165"/>
          </a:xfrm>
          <a:custGeom>
            <a:avLst/>
            <a:gdLst/>
            <a:ahLst/>
            <a:cxnLst/>
            <a:rect l="l" t="t" r="r" b="b"/>
            <a:pathLst>
              <a:path w="4816592" h="46683" extrusionOk="0">
                <a:moveTo>
                  <a:pt x="0" y="0"/>
                </a:moveTo>
                <a:lnTo>
                  <a:pt x="4816592" y="0"/>
                </a:lnTo>
                <a:lnTo>
                  <a:pt x="4816592" y="46683"/>
                </a:lnTo>
                <a:lnTo>
                  <a:pt x="0" y="46683"/>
                </a:lnTo>
                <a:close/>
              </a:path>
            </a:pathLst>
          </a:custGeom>
          <a:gradFill>
            <a:gsLst>
              <a:gs pos="0">
                <a:srgbClr val="FFE1A2"/>
              </a:gs>
              <a:gs pos="100000">
                <a:srgbClr val="0CC4A0"/>
              </a:gs>
            </a:gsLst>
            <a:lin ang="0" scaled="0"/>
          </a:gradFill>
          <a:ln>
            <a:noFill/>
          </a:ln>
        </p:spPr>
        <p:txBody>
          <a:bodyPr/>
          <a:lstStyle/>
          <a:p>
            <a:endParaRPr lang="en-US"/>
          </a:p>
        </p:txBody>
      </p:sp>
      <p:sp>
        <p:nvSpPr>
          <p:cNvPr id="200" name="Google Shape;200;p21"/>
          <p:cNvSpPr txBox="1"/>
          <p:nvPr/>
        </p:nvSpPr>
        <p:spPr>
          <a:xfrm>
            <a:off x="406201" y="293079"/>
            <a:ext cx="7091877"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CC4A0"/>
              </a:buClr>
              <a:buSzPts val="4000"/>
              <a:buFont typeface="Ubuntu"/>
              <a:buNone/>
            </a:pPr>
            <a:r>
              <a:rPr lang="en-US" sz="4000" b="1" i="0" u="none" strike="noStrike" cap="none">
                <a:solidFill>
                  <a:srgbClr val="0CC4A0"/>
                </a:solidFill>
                <a:latin typeface="Ubuntu"/>
                <a:ea typeface="Ubuntu"/>
                <a:cs typeface="Ubuntu"/>
                <a:sym typeface="Ubuntu"/>
              </a:rPr>
              <a:t>Data Types</a:t>
            </a:r>
            <a:endParaRPr/>
          </a:p>
        </p:txBody>
      </p:sp>
      <p:sp>
        <p:nvSpPr>
          <p:cNvPr id="201" name="Google Shape;201;p21"/>
          <p:cNvSpPr txBox="1"/>
          <p:nvPr/>
        </p:nvSpPr>
        <p:spPr>
          <a:xfrm>
            <a:off x="706622" y="2489128"/>
            <a:ext cx="444705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800"/>
              <a:buFont typeface="Ubuntu"/>
              <a:buNone/>
            </a:pPr>
            <a:r>
              <a:rPr lang="en-US" sz="2800" b="1" i="0" u="none" strike="noStrike" cap="none">
                <a:solidFill>
                  <a:srgbClr val="FFFFFF"/>
                </a:solidFill>
                <a:latin typeface="Ubuntu"/>
                <a:ea typeface="Ubuntu"/>
                <a:cs typeface="Ubuntu"/>
                <a:sym typeface="Ubuntu"/>
              </a:rPr>
              <a:t>Qualitative (Categorical)</a:t>
            </a:r>
            <a:endParaRPr/>
          </a:p>
        </p:txBody>
      </p:sp>
      <p:cxnSp>
        <p:nvCxnSpPr>
          <p:cNvPr id="202" name="Google Shape;202;p21"/>
          <p:cNvCxnSpPr/>
          <p:nvPr/>
        </p:nvCxnSpPr>
        <p:spPr>
          <a:xfrm>
            <a:off x="5884027" y="908632"/>
            <a:ext cx="0" cy="5213055"/>
          </a:xfrm>
          <a:prstGeom prst="straightConnector1">
            <a:avLst/>
          </a:prstGeom>
          <a:noFill/>
          <a:ln w="57150" cap="flat" cmpd="sng">
            <a:solidFill>
              <a:srgbClr val="0CC4A0"/>
            </a:solidFill>
            <a:prstDash val="solid"/>
            <a:round/>
            <a:headEnd type="none" w="sm" len="sm"/>
            <a:tailEnd type="none" w="sm" len="sm"/>
          </a:ln>
        </p:spPr>
      </p:cxnSp>
      <p:pic>
        <p:nvPicPr>
          <p:cNvPr id="203" name="Google Shape;203;p21"/>
          <p:cNvPicPr preferRelativeResize="0"/>
          <p:nvPr/>
        </p:nvPicPr>
        <p:blipFill rotWithShape="1">
          <a:blip r:embed="rId3">
            <a:alphaModFix/>
          </a:blip>
          <a:srcRect/>
          <a:stretch/>
        </p:blipFill>
        <p:spPr>
          <a:xfrm>
            <a:off x="2114793" y="1827028"/>
            <a:ext cx="497377" cy="497377"/>
          </a:xfrm>
          <a:prstGeom prst="rect">
            <a:avLst/>
          </a:prstGeom>
          <a:solidFill>
            <a:schemeClr val="dk1"/>
          </a:solidFill>
          <a:ln>
            <a:noFill/>
          </a:ln>
        </p:spPr>
      </p:pic>
      <p:pic>
        <p:nvPicPr>
          <p:cNvPr id="204" name="Google Shape;204;p21"/>
          <p:cNvPicPr preferRelativeResize="0"/>
          <p:nvPr/>
        </p:nvPicPr>
        <p:blipFill rotWithShape="1">
          <a:blip r:embed="rId4">
            <a:alphaModFix/>
          </a:blip>
          <a:srcRect/>
          <a:stretch/>
        </p:blipFill>
        <p:spPr>
          <a:xfrm>
            <a:off x="2665633" y="1750022"/>
            <a:ext cx="651284" cy="651284"/>
          </a:xfrm>
          <a:prstGeom prst="rect">
            <a:avLst/>
          </a:prstGeom>
          <a:solidFill>
            <a:schemeClr val="dk1"/>
          </a:solidFill>
          <a:ln>
            <a:noFill/>
          </a:ln>
        </p:spPr>
      </p:pic>
      <p:sp>
        <p:nvSpPr>
          <p:cNvPr id="205" name="Google Shape;205;p21"/>
          <p:cNvSpPr txBox="1"/>
          <p:nvPr/>
        </p:nvSpPr>
        <p:spPr>
          <a:xfrm>
            <a:off x="6707842" y="2489128"/>
            <a:ext cx="447430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800"/>
              <a:buFont typeface="Ubuntu"/>
              <a:buNone/>
            </a:pPr>
            <a:r>
              <a:rPr lang="en-US" sz="2800" b="1" i="0" u="none" strike="noStrike" cap="none">
                <a:solidFill>
                  <a:srgbClr val="FFFFFF"/>
                </a:solidFill>
                <a:latin typeface="Ubuntu"/>
                <a:ea typeface="Ubuntu"/>
                <a:cs typeface="Ubuntu"/>
                <a:sym typeface="Ubuntu"/>
              </a:rPr>
              <a:t>Quantitative (Numerical)</a:t>
            </a:r>
            <a:endParaRPr/>
          </a:p>
        </p:txBody>
      </p:sp>
      <p:pic>
        <p:nvPicPr>
          <p:cNvPr id="206" name="Google Shape;206;p21"/>
          <p:cNvPicPr preferRelativeResize="0"/>
          <p:nvPr/>
        </p:nvPicPr>
        <p:blipFill rotWithShape="1">
          <a:blip r:embed="rId5">
            <a:alphaModFix/>
          </a:blip>
          <a:srcRect/>
          <a:stretch/>
        </p:blipFill>
        <p:spPr>
          <a:xfrm>
            <a:off x="8114418" y="1827028"/>
            <a:ext cx="497377" cy="497377"/>
          </a:xfrm>
          <a:prstGeom prst="rect">
            <a:avLst/>
          </a:prstGeom>
          <a:noFill/>
          <a:ln>
            <a:noFill/>
          </a:ln>
        </p:spPr>
      </p:pic>
      <p:pic>
        <p:nvPicPr>
          <p:cNvPr id="207" name="Google Shape;207;p21"/>
          <p:cNvPicPr preferRelativeResize="0"/>
          <p:nvPr/>
        </p:nvPicPr>
        <p:blipFill rotWithShape="1">
          <a:blip r:embed="rId6">
            <a:alphaModFix/>
          </a:blip>
          <a:srcRect/>
          <a:stretch/>
        </p:blipFill>
        <p:spPr>
          <a:xfrm>
            <a:off x="8702742" y="1785910"/>
            <a:ext cx="579505" cy="579505"/>
          </a:xfrm>
          <a:prstGeom prst="rect">
            <a:avLst/>
          </a:prstGeom>
          <a:noFill/>
          <a:ln>
            <a:noFill/>
          </a:ln>
        </p:spPr>
      </p:pic>
    </p:spTree>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2216</Words>
  <Application>Microsoft Macintosh PowerPoint</Application>
  <PresentationFormat>Widescreen</PresentationFormat>
  <Paragraphs>1289</Paragraphs>
  <Slides>68</Slides>
  <Notes>68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68</vt:i4>
      </vt:variant>
    </vt:vector>
  </HeadingPairs>
  <TitlesOfParts>
    <vt:vector size="73" baseType="lpstr">
      <vt:lpstr>Lato</vt:lpstr>
      <vt:lpstr>Arial</vt:lpstr>
      <vt:lpstr>Ubuntu</vt:lpstr>
      <vt:lpstr>Calibri</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Ken Wood</cp:lastModifiedBy>
  <cp:revision>1</cp:revision>
  <dcterms:modified xsi:type="dcterms:W3CDTF">2025-02-10T17:44:51Z</dcterms:modified>
</cp:coreProperties>
</file>